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31"/>
  </p:notesMasterIdLst>
  <p:sldIdLst>
    <p:sldId id="408" r:id="rId2"/>
    <p:sldId id="416" r:id="rId3"/>
    <p:sldId id="364" r:id="rId4"/>
    <p:sldId id="374" r:id="rId5"/>
    <p:sldId id="375" r:id="rId6"/>
    <p:sldId id="386" r:id="rId7"/>
    <p:sldId id="366" r:id="rId8"/>
    <p:sldId id="387" r:id="rId9"/>
    <p:sldId id="414" r:id="rId10"/>
    <p:sldId id="413" r:id="rId11"/>
    <p:sldId id="419" r:id="rId12"/>
    <p:sldId id="376" r:id="rId13"/>
    <p:sldId id="368" r:id="rId14"/>
    <p:sldId id="378" r:id="rId15"/>
    <p:sldId id="421" r:id="rId16"/>
    <p:sldId id="402" r:id="rId17"/>
    <p:sldId id="369" r:id="rId18"/>
    <p:sldId id="380" r:id="rId19"/>
    <p:sldId id="370" r:id="rId20"/>
    <p:sldId id="389" r:id="rId21"/>
    <p:sldId id="390" r:id="rId22"/>
    <p:sldId id="391" r:id="rId23"/>
    <p:sldId id="411" r:id="rId24"/>
    <p:sldId id="392" r:id="rId25"/>
    <p:sldId id="403" r:id="rId26"/>
    <p:sldId id="371" r:id="rId27"/>
    <p:sldId id="396" r:id="rId28"/>
    <p:sldId id="417" r:id="rId29"/>
    <p:sldId id="409" r:id="rId30"/>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961" autoAdjust="0"/>
  </p:normalViewPr>
  <p:slideViewPr>
    <p:cSldViewPr>
      <p:cViewPr varScale="1">
        <p:scale>
          <a:sx n="92" d="100"/>
          <a:sy n="92" d="100"/>
        </p:scale>
        <p:origin x="154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dgm:t>
        <a:bodyPr/>
        <a:lstStyle/>
        <a:p>
          <a:pPr rtl="0"/>
          <a:r>
            <a:rPr lang="en-US" dirty="0"/>
            <a:t>Subject</a:t>
          </a:r>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dgm:t>
        <a:bodyPr/>
        <a:lstStyle/>
        <a:p>
          <a:pPr rtl="0"/>
          <a:r>
            <a:rPr lang="en-US" sz="1600" dirty="0">
              <a:latin typeface="+mj-lt"/>
            </a:rPr>
            <a:t>A user</a:t>
          </a:r>
          <a:endParaRPr lang="en-US" sz="1400" dirty="0">
            <a:latin typeface="+mj-lt"/>
          </a:endParaRPr>
        </a:p>
      </dgm:t>
    </dgm:pt>
    <dgm:pt modelId="{885CD814-982B-294D-A8BB-ECB3FB4987FE}" type="parTrans" cxnId="{3E4B0AC8-FFE9-7D40-83F7-35E76B3BD862}">
      <dgm:prSet/>
      <dgm:spPr/>
      <dgm:t>
        <a:bodyPr/>
        <a:lstStyle/>
        <a:p>
          <a:endParaRPr lang="en-US"/>
        </a:p>
      </dgm:t>
    </dgm:pt>
    <dgm:pt modelId="{32406191-90F7-9E46-84AA-919C12F2A5F4}" type="sibTrans" cxnId="{3E4B0AC8-FFE9-7D40-83F7-35E76B3BD862}">
      <dgm:prSet/>
      <dgm:spPr/>
      <dgm:t>
        <a:bodyPr/>
        <a:lstStyle/>
        <a:p>
          <a:endParaRPr lang="en-US"/>
        </a:p>
      </dgm:t>
    </dgm:pt>
    <dgm:pt modelId="{B4049728-E96E-6842-BE9D-FB3A9AD162B1}">
      <dgm:prSet/>
      <dgm:spPr/>
      <dgm:t>
        <a:bodyPr/>
        <a:lstStyle/>
        <a:p>
          <a:pPr rtl="0"/>
          <a:r>
            <a:rPr lang="en-US" dirty="0"/>
            <a:t>Object</a:t>
          </a:r>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custT="1"/>
      <dgm:spPr/>
      <dgm:t>
        <a:bodyPr/>
        <a:lstStyle/>
        <a:p>
          <a:pPr rtl="0"/>
          <a:r>
            <a:rPr lang="en-US" sz="1600" dirty="0">
              <a:latin typeface="+mj-lt"/>
            </a:rPr>
            <a:t>A resource to which access is controlled</a:t>
          </a: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custT="1"/>
      <dgm:spPr/>
      <dgm:t>
        <a:bodyPr/>
        <a:lstStyle/>
        <a:p>
          <a:pPr rtl="0"/>
          <a:r>
            <a:rPr lang="en-US" sz="1600" dirty="0">
              <a:latin typeface="+mj-lt"/>
            </a:rPr>
            <a:t>e.g., </a:t>
          </a:r>
          <a:r>
            <a:rPr lang="en-US" altLang="zh-CN" sz="1600" dirty="0">
              <a:latin typeface="+mj-lt"/>
            </a:rPr>
            <a:t>files, directories, mailboxes…</a:t>
          </a:r>
          <a:endParaRPr lang="en-US" sz="1600" dirty="0">
            <a:latin typeface="+mj-lt"/>
          </a:endParaRP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dgm:t>
        <a:bodyPr/>
        <a:lstStyle/>
        <a:p>
          <a:pPr rtl="0"/>
          <a:r>
            <a:rPr lang="en-US" dirty="0"/>
            <a:t>Access rights</a:t>
          </a:r>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custT="1"/>
      <dgm:spPr/>
      <dgm:t>
        <a:bodyPr/>
        <a:lstStyle/>
        <a:p>
          <a:pPr rtl="0"/>
          <a:r>
            <a:rPr lang="en-US" sz="1600" dirty="0">
              <a:latin typeface="+mj-lt"/>
            </a:rPr>
            <a:t>Describes the way in which a subject may access an object</a:t>
          </a:r>
        </a:p>
      </dgm:t>
    </dgm:pt>
    <dgm:pt modelId="{4F837F1F-AD65-1346-826D-5AB683919AF2}" type="parTrans" cxnId="{6D77BC4F-5BCD-0F4D-8FB5-3EED533AF0BF}">
      <dgm:prSet/>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custT="1"/>
      <dgm:spPr/>
      <dgm:t>
        <a:bodyPr/>
        <a:lstStyle/>
        <a:p>
          <a:pPr rtl="0"/>
          <a:r>
            <a:rPr lang="en-US" sz="1600" dirty="0">
              <a:latin typeface="+mj-lt"/>
              <a:cs typeface="Palatino Linotype (Body)"/>
            </a:rPr>
            <a:t>May include:</a:t>
          </a:r>
        </a:p>
      </dgm:t>
    </dgm:pt>
    <dgm:pt modelId="{11E891B9-6768-BE46-9C18-9B27CA6A36E4}" type="parTrans" cxnId="{F8720B76-922D-3949-853E-628AEE6D6465}">
      <dgm:prSet/>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custT="1"/>
      <dgm:spPr/>
      <dgm:t>
        <a:bodyPr/>
        <a:lstStyle/>
        <a:p>
          <a:pPr rtl="0"/>
          <a:r>
            <a:rPr lang="en-US" sz="1200" dirty="0">
              <a:latin typeface="+mj-lt"/>
              <a:cs typeface="Palatino Linotype (Body)"/>
            </a:rPr>
            <a:t>Read, Write, Execute, Delete, Create, </a:t>
          </a:r>
          <a:r>
            <a:rPr lang="en-US" sz="1200" dirty="0">
              <a:latin typeface="+mj-lt"/>
            </a:rPr>
            <a:t>Search...</a:t>
          </a:r>
          <a:endParaRPr lang="en-US" sz="1200" dirty="0">
            <a:latin typeface="+mj-lt"/>
            <a:cs typeface="Palatino Linotype (Body)"/>
          </a:endParaRP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pt>
    <dgm:pt modelId="{C3259DDB-FFFC-4E43-8C0D-C431153F2720}" type="pres">
      <dgm:prSet presAssocID="{706B5FDE-1B8C-8649-9529-DD99DF67A8E4}" presName="rootConnector" presStyleLbl="node1" presStyleIdx="0" presStyleCnt="3"/>
      <dgm:spPr/>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5"/>
      <dgm:spPr/>
    </dgm:pt>
    <dgm:pt modelId="{CDC5A4C9-84B9-8D4B-ABB0-8B751FEFC374}" type="pres">
      <dgm:prSet presAssocID="{11AAFE74-1611-454E-A274-238D429D6D26}" presName="childText" presStyleLbl="bgAcc1" presStyleIdx="0" presStyleCnt="5" custScaleX="87292" custScaleY="47545">
        <dgm:presLayoutVars>
          <dgm:bulletEnabled val="1"/>
        </dgm:presLayoutVars>
      </dgm:prSet>
      <dgm:spPr/>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pt>
    <dgm:pt modelId="{9D2D03CE-52D3-204F-BC25-08CD9BA99245}" type="pres">
      <dgm:prSet presAssocID="{B4049728-E96E-6842-BE9D-FB3A9AD162B1}" presName="rootConnector" presStyleLbl="node1" presStyleIdx="1" presStyleCnt="3"/>
      <dgm:spPr/>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1" presStyleCnt="5"/>
      <dgm:spPr/>
    </dgm:pt>
    <dgm:pt modelId="{BB6F0E16-4B1A-404A-9518-54A090B1A22D}" type="pres">
      <dgm:prSet presAssocID="{4984516E-24CA-504C-9742-C8C701E01755}" presName="childText" presStyleLbl="bgAcc1" presStyleIdx="1" presStyleCnt="5">
        <dgm:presLayoutVars>
          <dgm:bulletEnabled val="1"/>
        </dgm:presLayoutVars>
      </dgm:prSet>
      <dgm:spPr/>
    </dgm:pt>
    <dgm:pt modelId="{04BFF2C1-8F72-EE47-AEC2-0DD134469338}" type="pres">
      <dgm:prSet presAssocID="{8191F20F-A952-CD41-9A80-21149E7F6EB1}" presName="Name13" presStyleLbl="parChTrans1D2" presStyleIdx="2" presStyleCnt="5"/>
      <dgm:spPr/>
    </dgm:pt>
    <dgm:pt modelId="{CB41BC7C-E317-FA4D-AC23-8C55E05F4D0E}" type="pres">
      <dgm:prSet presAssocID="{9A794CDC-2CEE-3E4F-9B30-053B7CC6291C}" presName="childText" presStyleLbl="bgAcc1" presStyleIdx="2" presStyleCnt="5">
        <dgm:presLayoutVars>
          <dgm:bulletEnabled val="1"/>
        </dgm:presLayoutVars>
      </dgm:prSet>
      <dgm:spPr/>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pt>
    <dgm:pt modelId="{7F9E0957-F5E8-3E40-A084-ABB6B05A937C}" type="pres">
      <dgm:prSet presAssocID="{91F4008A-17C0-D54B-99DB-5D6DAED7E29A}" presName="rootConnector" presStyleLbl="node1" presStyleIdx="2" presStyleCnt="3"/>
      <dgm:spPr/>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3" presStyleCnt="5"/>
      <dgm:spPr/>
    </dgm:pt>
    <dgm:pt modelId="{D6A0F7E4-7B09-0B49-8B79-15F8D9840480}" type="pres">
      <dgm:prSet presAssocID="{7670846F-B6CE-8C47-8A91-B0A82EABAE3F}" presName="childText" presStyleLbl="bgAcc1" presStyleIdx="3" presStyleCnt="5">
        <dgm:presLayoutVars>
          <dgm:bulletEnabled val="1"/>
        </dgm:presLayoutVars>
      </dgm:prSet>
      <dgm:spPr/>
    </dgm:pt>
    <dgm:pt modelId="{422975D2-FB83-5A4F-AF43-C42608220E05}" type="pres">
      <dgm:prSet presAssocID="{11E891B9-6768-BE46-9C18-9B27CA6A36E4}" presName="Name13" presStyleLbl="parChTrans1D2" presStyleIdx="4" presStyleCnt="5"/>
      <dgm:spPr/>
    </dgm:pt>
    <dgm:pt modelId="{F1306691-4486-5547-9EE1-B6477D677FF6}" type="pres">
      <dgm:prSet presAssocID="{77A0F7DF-7174-674D-9B5F-BCC001F92FCD}" presName="childText" presStyleLbl="bgAcc1" presStyleIdx="4" presStyleCnt="5">
        <dgm:presLayoutVars>
          <dgm:bulletEnabled val="1"/>
        </dgm:presLayoutVars>
      </dgm:prSet>
      <dgm:spPr/>
    </dgm:pt>
  </dgm:ptLst>
  <dgm:cxnLst>
    <dgm:cxn modelId="{1DCE2A09-31BD-4744-A659-5EA67D75BAEB}" type="presOf" srcId="{11E891B9-6768-BE46-9C18-9B27CA6A36E4}" destId="{422975D2-FB83-5A4F-AF43-C42608220E05}" srcOrd="0" destOrd="0"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A8529722-4798-084A-BCD2-6500D547C44B}" srcId="{B4049728-E96E-6842-BE9D-FB3A9AD162B1}" destId="{9A794CDC-2CEE-3E4F-9B30-053B7CC6291C}" srcOrd="1" destOrd="0" parTransId="{8191F20F-A952-CD41-9A80-21149E7F6EB1}" sibTransId="{F4366696-690E-9E42-97E1-AB950252A82B}"/>
    <dgm:cxn modelId="{D2269C2F-E66F-964A-81C8-A7733C4E061E}" srcId="{77A0F7DF-7174-674D-9B5F-BCC001F92FCD}" destId="{E93BE589-167A-6449-B836-DA4690ED93BA}" srcOrd="0" destOrd="0" parTransId="{18549B04-3332-BA49-BE66-C4BD385C5FCC}" sibTransId="{D6381FB9-46C9-2C4A-B792-33143D2EAC3A}"/>
    <dgm:cxn modelId="{86B86033-6208-574A-BBA8-46D4C91BEAD1}" type="presOf" srcId="{885CD814-982B-294D-A8BB-ECB3FB4987FE}" destId="{4D9BCE03-01E7-8442-869B-F522DB954724}"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1D5DAD39-028F-094B-8564-1F139442A40F}" srcId="{B4049728-E96E-6842-BE9D-FB3A9AD162B1}" destId="{4984516E-24CA-504C-9742-C8C701E01755}" srcOrd="0" destOrd="0" parTransId="{C5EB2781-6404-664E-AA68-A873DA37E96A}" sibTransId="{2EE0F926-F75D-6C46-B090-C94B6E9D5515}"/>
    <dgm:cxn modelId="{D4C24F40-490D-5C42-AF30-1ED32FB5EF74}" type="presOf" srcId="{7670846F-B6CE-8C47-8A91-B0A82EABAE3F}" destId="{D6A0F7E4-7B09-0B49-8B79-15F8D9840480}" srcOrd="0" destOrd="0" presId="urn:microsoft.com/office/officeart/2005/8/layout/hierarchy3"/>
    <dgm:cxn modelId="{6A69BF63-E4E3-2D48-9870-DBC415061A77}" type="presOf" srcId="{706B5FDE-1B8C-8649-9529-DD99DF67A8E4}" destId="{C3259DDB-FFFC-4E43-8C0D-C431153F2720}" srcOrd="1" destOrd="0" presId="urn:microsoft.com/office/officeart/2005/8/layout/hierarchy3"/>
    <dgm:cxn modelId="{86E03964-38A0-AB4C-8850-A543E3FCDFF1}" type="presOf" srcId="{4F837F1F-AD65-1346-826D-5AB683919AF2}" destId="{6D843FA0-C694-9346-AC8A-DE12C2286F40}" srcOrd="0" destOrd="0" presId="urn:microsoft.com/office/officeart/2005/8/layout/hierarchy3"/>
    <dgm:cxn modelId="{8F80A64E-5B43-DB4C-842F-F3B4A270449F}" type="presOf" srcId="{706B5FDE-1B8C-8649-9529-DD99DF67A8E4}" destId="{0026DE38-2859-234E-A384-CD35DA059009}"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616FD14F-546D-394F-BD5C-40FF5EAD9A9E}" srcId="{C1E02B52-386E-404E-BE82-D495676AFFC8}" destId="{B4049728-E96E-6842-BE9D-FB3A9AD162B1}" srcOrd="1" destOrd="0" parTransId="{D2BBAED2-6D04-724F-977D-ABAF7A177AD2}" sibTransId="{8B9292EB-D04C-264C-B69C-74C6F5EDA427}"/>
    <dgm:cxn modelId="{F8720B76-922D-3949-853E-628AEE6D6465}" srcId="{91F4008A-17C0-D54B-99DB-5D6DAED7E29A}" destId="{77A0F7DF-7174-674D-9B5F-BCC001F92FCD}" srcOrd="1" destOrd="0" parTransId="{11E891B9-6768-BE46-9C18-9B27CA6A36E4}" sibTransId="{32A13C38-7A51-BC4E-ABEC-8FC47B326FA6}"/>
    <dgm:cxn modelId="{1A1AD28A-0479-3643-841E-1637C48D1DFE}" type="presOf" srcId="{77A0F7DF-7174-674D-9B5F-BCC001F92FCD}" destId="{F1306691-4486-5547-9EE1-B6477D677FF6}" srcOrd="0" destOrd="0" presId="urn:microsoft.com/office/officeart/2005/8/layout/hierarchy3"/>
    <dgm:cxn modelId="{FA8C6EA4-64F8-1D46-AE56-9A96F5BBCEFC}" type="presOf" srcId="{11AAFE74-1611-454E-A274-238D429D6D26}" destId="{CDC5A4C9-84B9-8D4B-ABB0-8B751FEFC374}" srcOrd="0" destOrd="0" presId="urn:microsoft.com/office/officeart/2005/8/layout/hierarchy3"/>
    <dgm:cxn modelId="{5A3237BB-4142-524F-9421-82B07C4DCC49}" type="presOf" srcId="{C1E02B52-386E-404E-BE82-D495676AFFC8}" destId="{ED27CB50-4E32-5B48-A862-BB8AC5538CF0}"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3E4B0AC8-FFE9-7D40-83F7-35E76B3BD862}" srcId="{706B5FDE-1B8C-8649-9529-DD99DF67A8E4}" destId="{11AAFE74-1611-454E-A274-238D429D6D26}" srcOrd="0" destOrd="0" parTransId="{885CD814-982B-294D-A8BB-ECB3FB4987FE}" sibTransId="{32406191-90F7-9E46-84AA-919C12F2A5F4}"/>
    <dgm:cxn modelId="{8F17DFC8-AA04-5542-9D8B-E6AAB79DDA53}" type="presOf" srcId="{B4049728-E96E-6842-BE9D-FB3A9AD162B1}" destId="{9D2D03CE-52D3-204F-BC25-08CD9BA99245}" srcOrd="1"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2533D6D9-5028-E54E-AE3D-3D6EBCD7BAED}" type="presOf" srcId="{8191F20F-A952-CD41-9A80-21149E7F6EB1}" destId="{04BFF2C1-8F72-EE47-AEC2-0DD134469338}" srcOrd="0" destOrd="0"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dgm:t>
        <a:bodyPr/>
        <a:lstStyle/>
        <a:p>
          <a:pPr rtl="0"/>
          <a:r>
            <a:rPr lang="en-US" dirty="0"/>
            <a:t>Modern UNIX systems support ACLs, more expressive than permission bits</a:t>
          </a:r>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a:t>FreeBSD, </a:t>
          </a:r>
          <a:r>
            <a:rPr lang="en-US" dirty="0" err="1"/>
            <a:t>OpenBSD</a:t>
          </a:r>
          <a:r>
            <a:rPr lang="en-US" dirty="0"/>
            <a:t>, Linux, Solaris</a:t>
          </a:r>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32F3CA54-D207-B14F-80A6-BBF55E7BC033}">
      <dgm:prSet/>
      <dgm:spPr/>
      <dgm:t>
        <a:bodyPr/>
        <a:lstStyle/>
        <a:p>
          <a:pPr rtl="0"/>
          <a:r>
            <a:rPr lang="en-US" dirty="0" err="1"/>
            <a:t>Setfacl</a:t>
          </a:r>
          <a:r>
            <a:rPr lang="en-US" dirty="0"/>
            <a:t> (set file access control list)</a:t>
          </a:r>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a:t>The </a:t>
          </a:r>
          <a:r>
            <a:rPr lang="en-US" dirty="0" err="1"/>
            <a:t>setfacl</a:t>
          </a:r>
          <a:r>
            <a:rPr lang="en-US" dirty="0"/>
            <a:t> command assigns a list of UNIX user IDs and groups to a file</a:t>
          </a:r>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F1AAFC34-5C12-7547-AD77-54E9716EDF97}">
      <dgm:prSet/>
      <dgm:spPr/>
      <dgm:t>
        <a:bodyPr/>
        <a:lstStyle/>
        <a:p>
          <a:pPr rtl="0"/>
          <a:r>
            <a:rPr lang="en-US" dirty="0"/>
            <a:t>When a process requests access to a file system object two steps are performed:</a:t>
          </a:r>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a:t>Step 1 selects the most appropriate ACL</a:t>
          </a:r>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a:t>Step 2 checks if the matching entry contains sufficient permissions</a:t>
          </a:r>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4F3E5D48-C5D7-4DD7-BD19-FB65A3E41879}">
      <dgm:prSet/>
      <dgm:spPr/>
      <dgm:t>
        <a:bodyPr/>
        <a:lstStyle/>
        <a:p>
          <a:pPr rtl="0"/>
          <a:r>
            <a:rPr lang="en-US" dirty="0"/>
            <a:t>Any number of users and groups can be associated with a file, each with three protection bits (read, write, execute)</a:t>
          </a:r>
        </a:p>
      </dgm:t>
    </dgm:pt>
    <dgm:pt modelId="{7B3062F9-885B-45C8-BD53-5A58131054A1}" type="parTrans" cxnId="{9E52A112-88B6-47E8-94CE-91FF3508A131}">
      <dgm:prSet/>
      <dgm:spPr/>
    </dgm:pt>
    <dgm:pt modelId="{D67CEDC8-BC4A-4BA4-ACE6-70540C5D65BA}" type="sibTrans" cxnId="{9E52A112-88B6-47E8-94CE-91FF3508A131}">
      <dgm:prSet/>
      <dgm:spPr/>
    </dgm:pt>
    <dgm:pt modelId="{233DCDE8-2668-FD44-A044-286FCE4F66D2}" type="pres">
      <dgm:prSet presAssocID="{81E5FFD9-47B9-1F4D-94CE-A7753E866373}" presName="linear" presStyleCnt="0">
        <dgm:presLayoutVars>
          <dgm:animLvl val="lvl"/>
          <dgm:resizeHandles val="exact"/>
        </dgm:presLayoutVars>
      </dgm:prSet>
      <dgm:spPr/>
    </dgm:pt>
    <dgm:pt modelId="{198299B0-B2B3-3F48-881C-2ECF750029E3}" type="pres">
      <dgm:prSet presAssocID="{F0709B24-1B04-EF40-B74A-9FAB8CC7C092}" presName="parentText" presStyleLbl="node1" presStyleIdx="0" presStyleCnt="3" custScaleX="100000" custLinFactNeighborX="-23424" custLinFactNeighborY="-699">
        <dgm:presLayoutVars>
          <dgm:chMax val="0"/>
          <dgm:bulletEnabled val="1"/>
        </dgm:presLayoutVars>
      </dgm:prSet>
      <dgm:spPr/>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pt>
    <dgm:pt modelId="{C56E09D6-15A5-4F2A-BF7F-BE02CD51FB6E}" type="pres">
      <dgm:prSet presAssocID="{32F3CA54-D207-B14F-80A6-BBF55E7BC033}" presName="parentText" presStyleLbl="node1" presStyleIdx="1" presStyleCnt="3">
        <dgm:presLayoutVars>
          <dgm:chMax val="0"/>
          <dgm:bulletEnabled val="1"/>
        </dgm:presLayoutVars>
      </dgm:prSet>
      <dgm:spPr/>
    </dgm:pt>
    <dgm:pt modelId="{E2089F05-B077-446F-817F-9F602322D482}" type="pres">
      <dgm:prSet presAssocID="{32F3CA54-D207-B14F-80A6-BBF55E7BC033}" presName="childText" presStyleLbl="revTx" presStyleIdx="1" presStyleCnt="3">
        <dgm:presLayoutVars>
          <dgm:bulletEnabled val="1"/>
        </dgm:presLayoutVars>
      </dgm:prSet>
      <dgm:spPr/>
    </dgm:pt>
    <dgm:pt modelId="{FB627356-6C29-724F-B025-718264648997}" type="pres">
      <dgm:prSet presAssocID="{F1AAFC34-5C12-7547-AD77-54E9716EDF97}" presName="parentText" presStyleLbl="node1" presStyleIdx="2" presStyleCnt="3" custScaleX="89189" custLinFactNeighborX="-4982" custLinFactNeighborY="19705">
        <dgm:presLayoutVars>
          <dgm:chMax val="0"/>
          <dgm:bulletEnabled val="1"/>
        </dgm:presLayoutVars>
      </dgm:prSet>
      <dgm:spPr/>
    </dgm:pt>
    <dgm:pt modelId="{22DFABAC-42CB-FE40-A6F9-E9081E178E91}" type="pres">
      <dgm:prSet presAssocID="{F1AAFC34-5C12-7547-AD77-54E9716EDF97}" presName="childText" presStyleLbl="revTx" presStyleIdx="2" presStyleCnt="3" custScaleY="150861" custLinFactNeighborY="5447">
        <dgm:presLayoutVars>
          <dgm:bulletEnabled val="1"/>
        </dgm:presLayoutVars>
      </dgm:prSet>
      <dgm:spPr/>
    </dgm:pt>
  </dgm:ptLst>
  <dgm:cxnLst>
    <dgm:cxn modelId="{E26F0107-895D-ED43-AB6C-0CE19DE134FE}" type="presOf" srcId="{0B6F0136-6879-DD40-BC04-478CE38B6E12}" destId="{39853B5A-0C92-9142-8604-22E5981B1D23}" srcOrd="0" destOrd="0" presId="urn:microsoft.com/office/officeart/2005/8/layout/vList2"/>
    <dgm:cxn modelId="{52A2480E-CF5A-624F-92A4-CF303B96A77D}" srcId="{81E5FFD9-47B9-1F4D-94CE-A7753E866373}" destId="{32F3CA54-D207-B14F-80A6-BBF55E7BC033}" srcOrd="1" destOrd="0" parTransId="{E0BA7D61-89E0-0946-B551-78E8BE9C912A}" sibTransId="{AB674D37-1B6A-6144-8D81-7FD81672AA92}"/>
    <dgm:cxn modelId="{9E52A112-88B6-47E8-94CE-91FF3508A131}" srcId="{32F3CA54-D207-B14F-80A6-BBF55E7BC033}" destId="{4F3E5D48-C5D7-4DD7-BD19-FB65A3E41879}" srcOrd="1" destOrd="0" parTransId="{7B3062F9-885B-45C8-BD53-5A58131054A1}" sibTransId="{D67CEDC8-BC4A-4BA4-ACE6-70540C5D65BA}"/>
    <dgm:cxn modelId="{E5B45926-3FCA-AF4B-8CD3-CAD641D42FBE}" type="presOf" srcId="{1262DD8D-9C20-8641-BBA0-D6C0CBE19BB8}" destId="{22DFABAC-42CB-FE40-A6F9-E9081E178E91}" srcOrd="0" destOrd="0" presId="urn:microsoft.com/office/officeart/2005/8/layout/vList2"/>
    <dgm:cxn modelId="{27644837-2CB6-46B2-A70E-B73C047205C0}" type="presOf" srcId="{32F3CA54-D207-B14F-80A6-BBF55E7BC033}" destId="{C56E09D6-15A5-4F2A-BF7F-BE02CD51FB6E}" srcOrd="0" destOrd="0" presId="urn:microsoft.com/office/officeart/2005/8/layout/vList2"/>
    <dgm:cxn modelId="{7859EC64-E4E7-44E9-8AD6-FB0B8CE33B1A}" type="presOf" srcId="{06F6E4E6-2E1D-A44A-98E9-84459814A013}" destId="{E2089F05-B077-446F-817F-9F602322D482}" srcOrd="0" destOrd="0" presId="urn:microsoft.com/office/officeart/2005/8/layout/vList2"/>
    <dgm:cxn modelId="{9596A448-8F6C-1844-B1D6-694FDE09D3FE}" type="presOf" srcId="{F0709B24-1B04-EF40-B74A-9FAB8CC7C092}" destId="{198299B0-B2B3-3F48-881C-2ECF750029E3}" srcOrd="0" destOrd="0" presId="urn:microsoft.com/office/officeart/2005/8/layout/vList2"/>
    <dgm:cxn modelId="{2EC70576-A969-7646-AE2A-72D3129E8C4F}" srcId="{F1AAFC34-5C12-7547-AD77-54E9716EDF97}" destId="{76F677F3-7D72-104F-901B-918C8E531BA1}" srcOrd="1" destOrd="0" parTransId="{3738E545-3570-5346-B330-CFEEAA825A24}" sibTransId="{BAD7C9A7-ADE4-0943-8D36-7A02639668B0}"/>
    <dgm:cxn modelId="{EAB26059-A9C6-364C-BA9D-47AC368C0DEC}" srcId="{F1AAFC34-5C12-7547-AD77-54E9716EDF97}" destId="{1262DD8D-9C20-8641-BBA0-D6C0CBE19BB8}" srcOrd="0" destOrd="0" parTransId="{BFBA4238-DC2E-A443-AFA9-FFAEE837A27A}" sibTransId="{AD162359-B7C7-104C-B8EE-EB852952B90D}"/>
    <dgm:cxn modelId="{41DFF279-0153-124D-ACE5-3668C66C695A}" srcId="{81E5FFD9-47B9-1F4D-94CE-A7753E866373}" destId="{F0709B24-1B04-EF40-B74A-9FAB8CC7C092}" srcOrd="0" destOrd="0" parTransId="{9F1E9D52-3D64-BD44-9CBC-81A119F808C6}" sibTransId="{36A5FEA2-372F-924F-82D5-7F4103370CB2}"/>
    <dgm:cxn modelId="{6EDDC883-BF20-E346-8B26-4DDDE0009483}" type="presOf" srcId="{81E5FFD9-47B9-1F4D-94CE-A7753E866373}" destId="{233DCDE8-2668-FD44-A044-286FCE4F66D2}" srcOrd="0" destOrd="0" presId="urn:microsoft.com/office/officeart/2005/8/layout/vList2"/>
    <dgm:cxn modelId="{889DFE95-F092-4507-8B1B-B2F8D5507263}" type="presOf" srcId="{4F3E5D48-C5D7-4DD7-BD19-FB65A3E41879}" destId="{E2089F05-B077-446F-817F-9F602322D482}" srcOrd="0" destOrd="1" presId="urn:microsoft.com/office/officeart/2005/8/layout/vList2"/>
    <dgm:cxn modelId="{646250A0-2A20-F149-A225-545ADF92B5CF}" type="presOf" srcId="{76F677F3-7D72-104F-901B-918C8E531BA1}" destId="{22DFABAC-42CB-FE40-A6F9-E9081E178E91}" srcOrd="0" destOrd="1" presId="urn:microsoft.com/office/officeart/2005/8/layout/vList2"/>
    <dgm:cxn modelId="{C5CFB8AE-AF68-5F44-B16D-DD87D5D42712}" srcId="{F0709B24-1B04-EF40-B74A-9FAB8CC7C092}" destId="{0B6F0136-6879-DD40-BC04-478CE38B6E12}" srcOrd="0" destOrd="0" parTransId="{81314DA4-B348-7545-800F-8F6D28F9F831}" sibTransId="{96D61FC5-1039-744F-9EF4-8A168C285468}"/>
    <dgm:cxn modelId="{07FD1ED1-2A1C-3B44-A577-5D01A35510EF}" srcId="{81E5FFD9-47B9-1F4D-94CE-A7753E866373}" destId="{F1AAFC34-5C12-7547-AD77-54E9716EDF97}" srcOrd="2" destOrd="0" parTransId="{214AFB54-F1C5-B14F-8696-6835531239A2}" sibTransId="{67420535-1BE6-F74D-B2EC-4BF8C05D04A2}"/>
    <dgm:cxn modelId="{C58596EC-CE23-B848-962C-6F306AFE7E85}" type="presOf" srcId="{F1AAFC34-5C12-7547-AD77-54E9716EDF97}" destId="{FB627356-6C29-724F-B025-718264648997}" srcOrd="0" destOrd="0" presId="urn:microsoft.com/office/officeart/2005/8/layout/vList2"/>
    <dgm:cxn modelId="{D41BCDF1-6788-AC46-9943-5FB75F2DF34F}" srcId="{32F3CA54-D207-B14F-80A6-BBF55E7BC033}" destId="{06F6E4E6-2E1D-A44A-98E9-84459814A013}" srcOrd="0" destOrd="0" parTransId="{C9BEAC7B-CDDD-CA43-9AB0-66FD25C534DA}" sibTransId="{E0449BD6-59AB-6C4D-99E7-A953B14BA1AB}"/>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AFF5F7A4-28A3-4BF9-BB6A-EBD53EF831DF}" type="presParOf" srcId="{233DCDE8-2668-FD44-A044-286FCE4F66D2}" destId="{C56E09D6-15A5-4F2A-BF7F-BE02CD51FB6E}" srcOrd="2" destOrd="0" presId="urn:microsoft.com/office/officeart/2005/8/layout/vList2"/>
    <dgm:cxn modelId="{FCE97530-8A1A-4DDF-8F8B-C7F172BED8DD}" type="presParOf" srcId="{233DCDE8-2668-FD44-A044-286FCE4F66D2}" destId="{E2089F05-B077-446F-817F-9F602322D482}"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dgm:spPr>
        <a:solidFill>
          <a:schemeClr val="accent1"/>
        </a:solidFill>
      </dgm:spPr>
      <dgm:t>
        <a:bodyPr/>
        <a:lstStyle/>
        <a:p>
          <a:r>
            <a:rPr lang="en-US" b="1" dirty="0">
              <a:solidFill>
                <a:srgbClr val="0E0A99"/>
              </a:solidFill>
            </a:rPr>
            <a:t>Mutually exclusive roles</a:t>
          </a: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ln>
          <a:solidFill>
            <a:srgbClr val="0E0A99"/>
          </a:solidFill>
        </a:ln>
      </dgm:spPr>
      <dgm:t>
        <a:bodyPr/>
        <a:lstStyle/>
        <a:p>
          <a:r>
            <a:rPr lang="en-US" dirty="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ln>
          <a:solidFill>
            <a:srgbClr val="0E0A99"/>
          </a:solidFill>
        </a:ln>
      </dgm:spPr>
      <dgm:t>
        <a:bodyPr/>
        <a:lstStyle/>
        <a:p>
          <a:r>
            <a:rPr lang="en-US" dirty="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dgm:spPr>
        <a:solidFill>
          <a:schemeClr val="accent1"/>
        </a:solidFill>
      </dgm:spPr>
      <dgm:t>
        <a:bodyPr/>
        <a:lstStyle/>
        <a:p>
          <a:r>
            <a:rPr lang="en-US" b="1" dirty="0">
              <a:solidFill>
                <a:srgbClr val="0E0A99"/>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dirty="0">
              <a:latin typeface="+mj-lt"/>
            </a:rPr>
            <a:t>Setting a maximum number of users that can be assigned to a given role, or the maximum number of roles that a user is assigned to, or a user can activate in a single session</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dgm:spPr>
        <a:solidFill>
          <a:schemeClr val="accent1"/>
        </a:solidFill>
      </dgm:spPr>
      <dgm:t>
        <a:bodyPr/>
        <a:lstStyle/>
        <a:p>
          <a:r>
            <a:rPr lang="en-US" b="1" dirty="0">
              <a:solidFill>
                <a:srgbClr val="0E0A99"/>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dgm:t>
        <a:bodyPr/>
        <a:lstStyle/>
        <a:p>
          <a:r>
            <a:rPr lang="en-US" dirty="0">
              <a:latin typeface="+mj-lt"/>
            </a:rPr>
            <a:t>Dictates that a user can only be assigned to a particular role if it is already assigned to some other specified role (used </a:t>
          </a:r>
          <a:r>
            <a:rPr lang="en-US" altLang="zh-CN" dirty="0">
              <a:latin typeface="+mj-lt"/>
            </a:rPr>
            <a:t>with</a:t>
          </a:r>
          <a:r>
            <a:rPr lang="en-US" dirty="0">
              <a:latin typeface="+mj-lt"/>
            </a:rPr>
            <a:t> role hierarchies)</a:t>
          </a: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pt>
    <dgm:pt modelId="{B3DA0312-6C14-794F-9450-42306B982A54}" type="pres">
      <dgm:prSet presAssocID="{66F9BAB8-8F0B-7641-96F0-8BF3668DC9F9}" presName="desTx" presStyleLbl="alignAccFollowNode1" presStyleIdx="0" presStyleCnt="3">
        <dgm:presLayoutVars>
          <dgm:bulletEnabled val="1"/>
        </dgm:presLayoutVars>
      </dgm:prSet>
      <dgm:spPr/>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pt>
    <dgm:pt modelId="{3CA83575-2825-064D-9714-91CB3865778F}" type="pres">
      <dgm:prSet presAssocID="{C0509ACD-9986-9049-ADCB-547C11F91FBE}" presName="desTx" presStyleLbl="alignAccFollowNode1" presStyleIdx="1" presStyleCnt="3">
        <dgm:presLayoutVars>
          <dgm:bulletEnabled val="1"/>
        </dgm:presLayoutVars>
      </dgm:prSet>
      <dgm:spPr/>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pt>
    <dgm:pt modelId="{E058C3CE-5347-004C-9E78-C1CAA6CCCCF7}" type="pres">
      <dgm:prSet presAssocID="{AF09F7CA-85BE-1347-BF0F-003075D836F4}" presName="desTx" presStyleLbl="alignAccFollowNode1" presStyleIdx="2" presStyleCnt="3">
        <dgm:presLayoutVars>
          <dgm:bulletEnabled val="1"/>
        </dgm:presLayoutVars>
      </dgm:prSet>
      <dgm:spPr/>
    </dgm:pt>
  </dgm:ptLst>
  <dgm:cxnLst>
    <dgm:cxn modelId="{A6C74002-18AB-6A4F-820C-AA08092503A1}" type="presOf" srcId="{80F96D22-4E7E-3341-A7D8-B487468A9175}" destId="{B3DA0312-6C14-794F-9450-42306B982A54}" srcOrd="0" destOrd="1" presId="urn:microsoft.com/office/officeart/2005/8/layout/hList1"/>
    <dgm:cxn modelId="{49CE8D12-7A4C-334C-B86D-9F9BBD34322A}" srcId="{0F904322-39EC-6042-9F9D-01A70AD35C61}" destId="{C0509ACD-9986-9049-ADCB-547C11F91FBE}" srcOrd="1" destOrd="0" parTransId="{E379AEC4-4AAC-D743-8673-0B767F06A143}" sibTransId="{542E846E-AB1F-3B44-B3FE-741187EBBAB5}"/>
    <dgm:cxn modelId="{98F54B1A-199D-C241-921C-6F76A0A4F4BE}" srcId="{66F9BAB8-8F0B-7641-96F0-8BF3668DC9F9}" destId="{80F96D22-4E7E-3341-A7D8-B487468A9175}" srcOrd="1" destOrd="0" parTransId="{D5B9D770-FF28-F94C-898F-E01487A668D3}" sibTransId="{E7868F60-A5B8-3146-81A6-6D8A0DF95A2D}"/>
    <dgm:cxn modelId="{DBC68239-FC45-9947-9747-91D6CAD5FC8C}" type="presOf" srcId="{0F904322-39EC-6042-9F9D-01A70AD35C61}" destId="{EDF5F04F-B34B-A74A-8353-72114DD4C7D6}"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83C4E248-1AE0-0F44-BF68-361BBB754082}" srcId="{66F9BAB8-8F0B-7641-96F0-8BF3668DC9F9}" destId="{A15B77F0-62BA-3C4B-A5FB-EFD8E47D2F74}" srcOrd="0" destOrd="0" parTransId="{58A01062-36FA-574B-A934-B24773714BF5}" sibTransId="{28B41BB9-15FB-844A-B134-E60F10923B79}"/>
    <dgm:cxn modelId="{04E48F82-E70D-2E47-8F4E-80E7B46EA2D6}" srcId="{0F904322-39EC-6042-9F9D-01A70AD35C61}" destId="{AF09F7CA-85BE-1347-BF0F-003075D836F4}" srcOrd="2" destOrd="0" parTransId="{466F1949-9272-E24A-96DC-1F7131F2635E}" sibTransId="{8C856208-87AD-4B49-8EED-0AE756830871}"/>
    <dgm:cxn modelId="{16D0FD83-A774-3D46-8E44-90AF9F838E75}" type="presOf" srcId="{AF09F7CA-85BE-1347-BF0F-003075D836F4}" destId="{EC74B479-C31F-244B-B181-62591C6D9078}" srcOrd="0" destOrd="0" presId="urn:microsoft.com/office/officeart/2005/8/layout/hList1"/>
    <dgm:cxn modelId="{6B0C1793-E128-C141-9CED-6800B56367A1}" srcId="{C0509ACD-9986-9049-ADCB-547C11F91FBE}" destId="{823A41DA-598C-B741-82AA-2ABD13A8CFDB}" srcOrd="0" destOrd="0" parTransId="{E3237A07-1AAF-1D40-A58B-817FC572F1C6}" sibTransId="{147E531A-DBD3-E54A-A8D8-50FB50691D13}"/>
    <dgm:cxn modelId="{16C0B1A4-ADB3-7B40-8368-47E363A68FC1}" type="presOf" srcId="{C0509ACD-9986-9049-ADCB-547C11F91FBE}" destId="{B4833B63-7C23-0748-AB00-48522DF48DC1}" srcOrd="0" destOrd="0" presId="urn:microsoft.com/office/officeart/2005/8/layout/hList1"/>
    <dgm:cxn modelId="{59D10ACE-E807-3D41-8F32-553756812D51}" type="presOf" srcId="{A35755F7-C086-624F-A232-56FBBCBC1040}" destId="{E058C3CE-5347-004C-9E78-C1CAA6CCCCF7}" srcOrd="0" destOrd="0" presId="urn:microsoft.com/office/officeart/2005/8/layout/hList1"/>
    <dgm:cxn modelId="{2685A1D3-CDF2-434E-9950-1B5EF2A560A3}" type="presOf" srcId="{823A41DA-598C-B741-82AA-2ABD13A8CFDB}" destId="{3CA83575-2825-064D-9714-91CB3865778F}" srcOrd="0" destOrd="0" presId="urn:microsoft.com/office/officeart/2005/8/layout/hList1"/>
    <dgm:cxn modelId="{75B07FE0-7607-374B-B0E9-7E4FAAD5F038}" type="presOf" srcId="{66F9BAB8-8F0B-7641-96F0-8BF3668DC9F9}" destId="{B32932B0-E54B-8049-A28C-856DF35A5224}" srcOrd="0" destOrd="0" presId="urn:microsoft.com/office/officeart/2005/8/layout/hList1"/>
    <dgm:cxn modelId="{49857DF6-CD27-424C-9835-A1F61F2E5D13}" type="presOf" srcId="{A15B77F0-62BA-3C4B-A5FB-EFD8E47D2F74}" destId="{B3DA0312-6C14-794F-9450-42306B982A54}" srcOrd="0" destOrd="0" presId="urn:microsoft.com/office/officeart/2005/8/layout/hList1"/>
    <dgm:cxn modelId="{41EE83F9-34E1-E847-BD65-F5FB5B5E97D4}" srcId="{AF09F7CA-85BE-1347-BF0F-003075D836F4}" destId="{A35755F7-C086-624F-A232-56FBBCBC1040}" srcOrd="0" destOrd="0" parTransId="{179FFDAC-23EA-0548-9A1F-4850B08F435B}" sibTransId="{D2DBA166-0F3E-6E4B-BFA7-30F72D19BC17}"/>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custT="1"/>
      <dgm:spPr>
        <a:solidFill>
          <a:schemeClr val="accent6"/>
        </a:solidFill>
      </dgm:spPr>
      <dgm:t>
        <a:bodyPr/>
        <a:lstStyle/>
        <a:p>
          <a:pPr rtl="0"/>
          <a:r>
            <a:rPr lang="en-US" sz="1600" b="1" dirty="0"/>
            <a:t>Can define authorizations that express conditions on properties of both the resource and the subject</a:t>
          </a:r>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1" dirty="0"/>
            <a:t>Strength is its flexibility and expressive power</a:t>
          </a:r>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1" dirty="0"/>
            <a:t>Main obstacle to its adoption in real systems is slow performance of evaluating predicates on both resource and user properties for each access</a:t>
          </a:r>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1" dirty="0"/>
            <a:t>Web services have been pioneering technologies through the introduction of the </a:t>
          </a:r>
          <a:r>
            <a:rPr lang="en-US" b="1" dirty="0" err="1"/>
            <a:t>eXtensible</a:t>
          </a:r>
          <a:r>
            <a:rPr lang="en-US" b="1" dirty="0"/>
            <a:t> Access Control Markup Language (XAMCL)</a:t>
          </a:r>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1" dirty="0"/>
            <a:t>There is considerable interest in applying the model to cloud services</a:t>
          </a:r>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pt>
    <dgm:pt modelId="{B0EB2FE9-FA50-DA46-8BBC-B613515C1146}" type="pres">
      <dgm:prSet presAssocID="{BB8A0D74-3C63-CF49-B3C5-FA471A6D594F}" presName="node" presStyleLbl="node1" presStyleIdx="0" presStyleCnt="5">
        <dgm:presLayoutVars>
          <dgm:bulletEnabled val="1"/>
        </dgm:presLayoutVars>
      </dgm:prSet>
      <dgm:spPr/>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pt>
  </dgm:ptLst>
  <dgm:cxnLst>
    <dgm:cxn modelId="{5EDB3044-B21B-DE46-9842-9EEC413F3E97}" type="presOf" srcId="{E10A8ADF-E3D7-DC4C-8004-5E13179118FF}" destId="{86BAC080-CAC7-334F-A47F-247284CF062D}" srcOrd="0" destOrd="0" presId="urn:microsoft.com/office/officeart/2005/8/layout/hList6"/>
    <dgm:cxn modelId="{F5E42370-679B-F946-ACA9-AB4D2D3EC880}" srcId="{485D1C91-6B73-D64A-B23E-04566BC3748A}" destId="{DCC605DC-5C83-1F4A-A3C7-A7FAAE618A5A}" srcOrd="4" destOrd="0" parTransId="{E0B9C2BE-3F9C-CE48-8742-A2620F9DBD76}" sibTransId="{BC17340B-46A3-8B4C-8F01-E178D4F1E4FC}"/>
    <dgm:cxn modelId="{EDDEE550-A1DE-0E47-8548-735C9CDF46DF}" type="presOf" srcId="{DCC605DC-5C83-1F4A-A3C7-A7FAAE618A5A}" destId="{22319A17-68EB-5042-8692-CE160831B4F6}" srcOrd="0" destOrd="0" presId="urn:microsoft.com/office/officeart/2005/8/layout/hList6"/>
    <dgm:cxn modelId="{2A302559-F6F0-034C-B10A-9CB91D23B59F}" srcId="{485D1C91-6B73-D64A-B23E-04566BC3748A}" destId="{B0642AA6-6825-1443-BB0E-E9E172E85AF5}" srcOrd="1" destOrd="0" parTransId="{D419AE9A-87B0-B940-8B52-17CFA2EA07EB}" sibTransId="{8FF73336-9C4E-5B4F-B7DA-AA8C87D7693A}"/>
    <dgm:cxn modelId="{8B97F8B1-8F01-D845-A91C-3130951554C9}" type="presOf" srcId="{44CFF86E-46B1-D448-B841-BA8682E66064}" destId="{7366F1B3-F41D-704B-8414-15AA9C1F35CD}"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ACFD75EE-DA87-0445-BC0F-CD765E7D086A}" srcId="{485D1C91-6B73-D64A-B23E-04566BC3748A}" destId="{E10A8ADF-E3D7-DC4C-8004-5E13179118FF}" srcOrd="2" destOrd="0" parTransId="{ED5B44C8-1517-DA49-B07B-DBE64EB85312}" sibTransId="{48E8EA27-9619-384C-8500-B51C867F7F78}"/>
    <dgm:cxn modelId="{9A97CEEE-EFC0-C541-9852-DBB882C374D3}" type="presOf" srcId="{485D1C91-6B73-D64A-B23E-04566BC3748A}" destId="{47B96F38-26FC-BE41-A500-F5EB450121D8}"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94FDF1FA-64C1-7740-A047-F289C0C42B9A}" srcId="{485D1C91-6B73-D64A-B23E-04566BC3748A}" destId="{BB8A0D74-3C63-CF49-B3C5-FA471A6D594F}" srcOrd="0" destOrd="0" parTransId="{E64197CB-B392-C549-91F2-68AEFB5E867E}" sibTransId="{8B3DFF98-38C6-D84C-964E-A1699ED1BD33}"/>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dgm:t>
        <a:bodyPr/>
        <a:lstStyle/>
        <a:p>
          <a:pPr rtl="0"/>
          <a:r>
            <a:rPr lang="en-US" sz="2400" b="1" dirty="0">
              <a:solidFill>
                <a:srgbClr val="0E0A99"/>
              </a:solidFill>
            </a:rPr>
            <a:t>Subject attributes</a:t>
          </a:r>
          <a:endParaRPr lang="en-US" sz="2400" dirty="0">
            <a:solidFill>
              <a:srgbClr val="0E0A99"/>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a:latin typeface="+mj-lt"/>
            </a:rPr>
            <a:t>A subject is an active entity that causes information to flow among objects or changes the system state</a:t>
          </a:r>
          <a:endParaRPr lang="en-US" dirty="0">
            <a:latin typeface="+mj-lt"/>
          </a:endParaRP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a:solidFill>
                <a:srgbClr val="0E0A99"/>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a:latin typeface="+mj-lt"/>
              <a:cs typeface="Palatino Linotype (Body)"/>
            </a:rPr>
            <a:t>An object (or resource) is a passive entity containing or receiving information</a:t>
          </a: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dgm:t>
        <a:bodyPr/>
        <a:lstStyle/>
        <a:p>
          <a:pPr rtl="0"/>
          <a:r>
            <a:rPr lang="en-US" sz="2400" b="1" dirty="0">
              <a:solidFill>
                <a:srgbClr val="0E0A99"/>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a:latin typeface="+mj-lt"/>
            </a:rPr>
            <a:t>Describe the operational, technical, and even situational environment or context in which the information access occurs</a:t>
          </a: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a:latin typeface="+mj-lt"/>
              <a:cs typeface="Palatino Linotype (Body)"/>
            </a:rPr>
            <a:t>Objects have attributes that can be leverages to make access control decisions</a:t>
          </a: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59B9C497-D074-4B66-87CD-B76827A9FAA9}">
      <dgm:prSet/>
      <dgm:spPr/>
      <dgm:t>
        <a:bodyPr/>
        <a:lstStyle/>
        <a:p>
          <a:pPr rtl="0">
            <a:spcAft>
              <a:spcPct val="15000"/>
            </a:spcAft>
          </a:pPr>
          <a:r>
            <a:rPr lang="en-US" b="0" dirty="0">
              <a:latin typeface="+mj-lt"/>
            </a:rPr>
            <a:t>e.g., A stock brokerage system may specify that transactions are permitted only during </a:t>
          </a:r>
          <a:r>
            <a:rPr lang="en-US" altLang="zh-CN" b="0" dirty="0">
              <a:latin typeface="+mj-lt"/>
            </a:rPr>
            <a:t>workdays </a:t>
          </a:r>
          <a:r>
            <a:rPr lang="en-US" b="0" dirty="0">
              <a:latin typeface="+mj-lt"/>
            </a:rPr>
            <a:t>9am – 5pm, so time is part of env attributes</a:t>
          </a:r>
        </a:p>
      </dgm:t>
    </dgm:pt>
    <dgm:pt modelId="{B55F718F-0A06-4BBD-8533-0E2E898B51E1}" type="parTrans" cxnId="{2711E622-969D-4056-91C0-476FF315CA42}">
      <dgm:prSet/>
      <dgm:spPr/>
      <dgm:t>
        <a:bodyPr/>
        <a:lstStyle/>
        <a:p>
          <a:endParaRPr lang="zh-CN" altLang="en-US"/>
        </a:p>
      </dgm:t>
    </dgm:pt>
    <dgm:pt modelId="{F8C7AFB3-797A-40D7-BCC5-6466B2F59E0A}" type="sibTrans" cxnId="{2711E622-969D-4056-91C0-476FF315CA42}">
      <dgm:prSet/>
      <dgm:spPr/>
      <dgm:t>
        <a:bodyPr/>
        <a:lstStyle/>
        <a:p>
          <a:endParaRPr lang="zh-CN" altLang="en-US"/>
        </a:p>
      </dgm:t>
    </dgm:pt>
    <dgm:pt modelId="{73896295-24CF-8049-8D8E-121472B8EC15}">
      <dgm:prSet/>
      <dgm:spPr/>
      <dgm:t>
        <a:bodyPr/>
        <a:lstStyle/>
        <a:p>
          <a:pPr rtl="0">
            <a:spcBef>
              <a:spcPts val="0"/>
            </a:spcBef>
            <a:spcAft>
              <a:spcPts val="1524"/>
            </a:spcAft>
          </a:pPr>
          <a:r>
            <a:rPr lang="en-US" dirty="0">
              <a:latin typeface="+mj-lt"/>
            </a:rPr>
            <a:t>Attributes define the identity and characteristics of the subject</a:t>
          </a:r>
        </a:p>
      </dgm:t>
    </dgm:pt>
    <dgm:pt modelId="{D8785D47-9238-E74A-9868-E1C6F1D2E47C}" type="sibTrans" cxnId="{74A36D27-B2FC-2740-99B2-50D198258AE1}">
      <dgm:prSet/>
      <dgm:spPr/>
      <dgm:t>
        <a:bodyPr/>
        <a:lstStyle/>
        <a:p>
          <a:endParaRPr lang="en-US"/>
        </a:p>
      </dgm:t>
    </dgm:pt>
    <dgm:pt modelId="{7B87A6C4-07FF-D744-A1F5-73BBF7F785F4}" type="parTrans" cxnId="{74A36D27-B2FC-2740-99B2-50D198258AE1}">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pt>
    <dgm:pt modelId="{6D536E0F-208B-814D-8E8F-710E7FDA3193}" type="pres">
      <dgm:prSet presAssocID="{E655676A-4332-534B-9DAD-FF2689493212}" presName="desTx" presStyleLbl="revTx" presStyleIdx="0" presStyleCnt="3">
        <dgm:presLayoutVars>
          <dgm:bulletEnabled val="1"/>
        </dgm:presLayoutVars>
      </dgm:prSet>
      <dgm:spPr/>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pt>
    <dgm:pt modelId="{5C9C9464-D886-F54D-81C1-ACA0089E829B}" type="pres">
      <dgm:prSet presAssocID="{36BE4108-004A-B644-A402-E171986A3799}" presName="desTx" presStyleLbl="revTx" presStyleIdx="1" presStyleCnt="3">
        <dgm:presLayoutVars>
          <dgm:bulletEnabled val="1"/>
        </dgm:presLayoutVars>
      </dgm:prSet>
      <dgm:spPr/>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pt>
    <dgm:pt modelId="{36E5E7F1-34B4-4049-B517-21AD2FD3CAD9}" type="pres">
      <dgm:prSet presAssocID="{6897BF8E-6C2F-B641-BF47-07721A47AA7E}" presName="desTx" presStyleLbl="revTx" presStyleIdx="2" presStyleCnt="3" custScaleX="124408" custScaleY="101459">
        <dgm:presLayoutVars>
          <dgm:bulletEnabled val="1"/>
        </dgm:presLayoutVars>
      </dgm:prSet>
      <dgm:spPr/>
    </dgm:pt>
  </dgm:ptLst>
  <dgm:cxnLst>
    <dgm:cxn modelId="{06FCAD0C-86ED-C341-8A74-4C4D807B7E9A}" srcId="{416C4F13-053A-284B-9FDF-CE3E60E126BD}" destId="{6897BF8E-6C2F-B641-BF47-07721A47AA7E}" srcOrd="2" destOrd="0" parTransId="{16AB04A8-AEF4-9A47-8B15-99818D9FB321}" sibTransId="{573607DB-45F4-1748-90D6-A2C927448F8B}"/>
    <dgm:cxn modelId="{C791061E-7E49-5A40-831B-00CB18418DFB}" srcId="{416C4F13-053A-284B-9FDF-CE3E60E126BD}" destId="{36BE4108-004A-B644-A402-E171986A3799}" srcOrd="1" destOrd="0" parTransId="{9356FAC8-E20F-3445-8C1D-7A619E99CBBB}" sibTransId="{1965F033-108C-2444-9A02-528A40BF64B7}"/>
    <dgm:cxn modelId="{8972381E-2710-5B4A-B001-F235D86D8D71}" srcId="{36BE4108-004A-B644-A402-E171986A3799}" destId="{611A172E-E398-094F-A51F-31DA7A8EEFC6}" srcOrd="1" destOrd="0" parTransId="{8416C1CB-B8F7-6141-B419-B5E73318F6D1}" sibTransId="{41DCC98F-1D61-4C44-A63F-904E93B0D19A}"/>
    <dgm:cxn modelId="{2711E622-969D-4056-91C0-476FF315CA42}" srcId="{B451C9AF-C216-314E-9130-023EBF74715D}" destId="{59B9C497-D074-4B66-87CD-B76827A9FAA9}" srcOrd="0" destOrd="0" parTransId="{B55F718F-0A06-4BBD-8533-0E2E898B51E1}" sibTransId="{F8C7AFB3-797A-40D7-BCC5-6466B2F59E0A}"/>
    <dgm:cxn modelId="{1AE66826-40E2-F54C-BBE3-84A4D360BEBA}" type="presOf" srcId="{36BE4108-004A-B644-A402-E171986A3799}" destId="{9D77E78E-02AA-FD40-B2D6-2C660715F549}" srcOrd="0" destOrd="0" presId="urn:microsoft.com/office/officeart/2005/8/layout/chevron1"/>
    <dgm:cxn modelId="{74A36D27-B2FC-2740-99B2-50D198258AE1}" srcId="{E655676A-4332-534B-9DAD-FF2689493212}" destId="{73896295-24CF-8049-8D8E-121472B8EC15}" srcOrd="1" destOrd="0" parTransId="{7B87A6C4-07FF-D744-A1F5-73BBF7F785F4}" sibTransId="{D8785D47-9238-E74A-9868-E1C6F1D2E47C}"/>
    <dgm:cxn modelId="{A5EB0631-12F6-B046-A1FD-D049E23B08F9}" type="presOf" srcId="{B451C9AF-C216-314E-9130-023EBF74715D}" destId="{36E5E7F1-34B4-4049-B517-21AD2FD3CAD9}" srcOrd="0" destOrd="0" presId="urn:microsoft.com/office/officeart/2005/8/layout/chevron1"/>
    <dgm:cxn modelId="{478A1533-BC27-1B47-84BB-3B789C21BE59}" type="presOf" srcId="{7CD3F8EC-6D5D-DC48-88CD-56515931E5A5}" destId="{6D536E0F-208B-814D-8E8F-710E7FDA3193}" srcOrd="0" destOrd="0" presId="urn:microsoft.com/office/officeart/2005/8/layout/chevron1"/>
    <dgm:cxn modelId="{625E1A33-DA74-C54B-90C3-1DD8C4B54259}" type="presOf" srcId="{E655676A-4332-534B-9DAD-FF2689493212}" destId="{321A3381-433B-CE45-9F2A-F37F91C887F4}"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B0D8464D-2EF5-304B-AD3E-648167E5AAC3}" type="presOf" srcId="{B1BCFFD0-E15F-334B-9912-90BD8162DC0C}" destId="{5C9C9464-D886-F54D-81C1-ACA0089E829B}" srcOrd="0" destOrd="2" presId="urn:microsoft.com/office/officeart/2005/8/layout/chevron1"/>
    <dgm:cxn modelId="{7CD39D4D-F9F2-D04E-8F85-9A74284D447A}" type="presOf" srcId="{611A172E-E398-094F-A51F-31DA7A8EEFC6}" destId="{5C9C9464-D886-F54D-81C1-ACA0089E829B}" srcOrd="0" destOrd="1" presId="urn:microsoft.com/office/officeart/2005/8/layout/chevron1"/>
    <dgm:cxn modelId="{FF0B2153-60F4-4714-813F-E7D5DAEE8F5D}" type="presOf" srcId="{59B9C497-D074-4B66-87CD-B76827A9FAA9}" destId="{36E5E7F1-34B4-4049-B517-21AD2FD3CAD9}" srcOrd="0" destOrd="1" presId="urn:microsoft.com/office/officeart/2005/8/layout/chevron1"/>
    <dgm:cxn modelId="{B0E04375-384F-334C-9722-F4DD22A8A8A1}" type="presOf" srcId="{416C4F13-053A-284B-9FDF-CE3E60E126BD}" destId="{2B893332-CC31-AD47-A87E-68D6D2786DE1}" srcOrd="0" destOrd="0"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0D37D985-A79E-0947-A6D5-BDF449074239}" type="presOf" srcId="{6897BF8E-6C2F-B641-BF47-07721A47AA7E}" destId="{F404E2DB-56BA-4743-8145-F722FEBF52A5}" srcOrd="0" destOrd="0" presId="urn:microsoft.com/office/officeart/2005/8/layout/chevron1"/>
    <dgm:cxn modelId="{F6E1AEB7-4F1F-D145-A460-600648DB249D}" type="presOf" srcId="{73896295-24CF-8049-8D8E-121472B8EC15}" destId="{6D536E0F-208B-814D-8E8F-710E7FDA3193}" srcOrd="0" destOrd="1"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66E8BDD4-94A0-CD4E-9579-91E4BB59DC3E}" srcId="{36BE4108-004A-B644-A402-E171986A3799}" destId="{B1BCFFD0-E15F-334B-9912-90BD8162DC0C}" srcOrd="2" destOrd="0" parTransId="{4752109A-5C5C-F54B-9D96-89986F103046}" sibTransId="{CCB432BE-3440-4546-BB06-1B256CB6F92D}"/>
    <dgm:cxn modelId="{E2D1AEE4-FC28-324E-8109-58F800E50D3C}" type="presOf" srcId="{0E5C6F4C-0BE0-474B-99BC-5436AAEEC2E8}" destId="{5C9C9464-D886-F54D-81C1-ACA0089E829B}" srcOrd="0" destOrd="0" presId="urn:microsoft.com/office/officeart/2005/8/layout/chevron1"/>
    <dgm:cxn modelId="{D8C7E0E5-2C9C-D647-99E2-B110A2E0864F}" srcId="{6897BF8E-6C2F-B641-BF47-07721A47AA7E}" destId="{B451C9AF-C216-314E-9130-023EBF74715D}" srcOrd="0" destOrd="0" parTransId="{F6F7C3A5-159E-BE49-8EEE-12C8FEBC5D02}" sibTransId="{EE0976A0-4120-1949-9EE7-A90EB60764AD}"/>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custT="1"/>
      <dgm:spPr/>
      <dgm:t>
        <a:bodyPr/>
        <a:lstStyle/>
        <a:p>
          <a:pPr rtl="0"/>
          <a:r>
            <a:rPr lang="en-US" altLang="zh-CN" sz="1400" b="1" dirty="0"/>
            <a:t>C</a:t>
          </a:r>
          <a:r>
            <a:rPr lang="en-US" sz="1400" b="1" dirty="0"/>
            <a:t>ontrols access to objects by evaluating rules against the attributes of entities, operations, and the environment relevant to a request</a:t>
          </a: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dgm:t>
        <a:bodyPr/>
        <a:lstStyle/>
        <a:p>
          <a:pPr rtl="0"/>
          <a:r>
            <a:rPr lang="en-US" b="1" dirty="0"/>
            <a:t>Relies upon the evaluation of attributes of the subject </a:t>
          </a:r>
          <a:r>
            <a:rPr lang="en-US" altLang="zh-CN" b="1" dirty="0"/>
            <a:t>and</a:t>
          </a:r>
          <a:r>
            <a:rPr lang="en-US" b="1" dirty="0"/>
            <a:t> the object, and access control rule defining the allowable operations for subject-object attribute combinations in a given environment</a:t>
          </a: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custT="1"/>
      <dgm:spPr/>
      <dgm:t>
        <a:bodyPr/>
        <a:lstStyle/>
        <a:p>
          <a:pPr rtl="0"/>
          <a:r>
            <a:rPr lang="en-US" sz="1400" b="1" dirty="0"/>
            <a:t>Most general. ABAC can be used to implement DAC, MAC and RBAC</a:t>
          </a: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custT="1"/>
      <dgm:spPr/>
      <dgm:t>
        <a:bodyPr/>
        <a:lstStyle/>
        <a:p>
          <a:pPr rtl="0"/>
          <a:r>
            <a:rPr lang="en-US" sz="1400" b="1" dirty="0"/>
            <a:t>Allows an unlimited number of attributes to be combined to satisfy any access control rule</a:t>
          </a: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pt>
  </dgm:ptLst>
  <dgm:cxnLst>
    <dgm:cxn modelId="{A6521506-EDC5-1648-9811-FC5FC04084B8}" type="presOf" srcId="{459B97A6-1201-1A45-A3A2-8C9C1F04062A}" destId="{AC9C7A50-8C9C-4E47-A520-28266EEB0EA3}"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C6494A3E-BCFF-5940-8822-8B42E6EA0892}" type="presOf" srcId="{B0D043C5-2E53-F44F-B1E2-D217CE2EC5CB}" destId="{FC7BC191-5A0D-5C42-9891-7575B93DE362}" srcOrd="0" destOrd="0" presId="urn:microsoft.com/office/officeart/2005/8/layout/matrix3"/>
    <dgm:cxn modelId="{36EC973F-D70D-7642-A465-F45C5571E20C}" type="presOf" srcId="{BE11142B-2662-B24B-ACA3-70FF8C9AC3AD}" destId="{C23FB787-089E-1A45-A872-4BE881186789}" srcOrd="0" destOrd="0" presId="urn:microsoft.com/office/officeart/2005/8/layout/matrix3"/>
    <dgm:cxn modelId="{5FFD1A79-8848-554C-80C0-C8343CB76CE8}" type="presOf" srcId="{29C8599A-9DAE-6347-9272-B9E56CA0103F}" destId="{F75D84C9-B96E-524B-908B-280859373854}" srcOrd="0" destOrd="0" presId="urn:microsoft.com/office/officeart/2005/8/layout/matrix3"/>
    <dgm:cxn modelId="{8F047598-0F5C-2F40-B13E-920D3ED21B59}" srcId="{2EA64861-9F11-464C-8527-5E644DE015DB}" destId="{29C8599A-9DAE-6347-9272-B9E56CA0103F}" srcOrd="1" destOrd="0" parTransId="{85E593A8-9C96-0B42-A1F3-AFBCA5FDA663}" sibTransId="{530FDFBB-3DC2-1944-884C-0FB8384C2383}"/>
    <dgm:cxn modelId="{87ABD7AC-53D0-F64B-9DDC-C4F633647C60}" srcId="{2EA64861-9F11-464C-8527-5E644DE015DB}" destId="{BE11142B-2662-B24B-ACA3-70FF8C9AC3AD}" srcOrd="2" destOrd="0" parTransId="{9F45823F-30CE-9541-ADBC-92FCB189A749}" sibTransId="{AAFB64B5-007B-4440-8C42-21AD70E59526}"/>
    <dgm:cxn modelId="{09A795D4-7465-9D47-BB3B-403F1F2B2399}" srcId="{2EA64861-9F11-464C-8527-5E644DE015DB}" destId="{459B97A6-1201-1A45-A3A2-8C9C1F04062A}" srcOrd="0" destOrd="0" parTransId="{56715BD5-428D-3045-8AF0-01EC5FB5D4B5}" sibTransId="{7160FE07-F949-D145-81D4-605D95D9CE23}"/>
    <dgm:cxn modelId="{2A9610D9-9367-B84E-B999-F809F0CCD460}" type="presOf" srcId="{2EA64861-9F11-464C-8527-5E644DE015DB}" destId="{DBAF79EF-AA51-0B47-9482-3F33F69DF262}" srcOrd="0" destOrd="0" presId="urn:microsoft.com/office/officeart/2005/8/layout/matrix3"/>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custT="1"/>
      <dgm:spPr>
        <a:solidFill>
          <a:schemeClr val="accent4">
            <a:lumMod val="75000"/>
          </a:schemeClr>
        </a:solidFill>
      </dgm:spPr>
      <dgm:t>
        <a:bodyPr/>
        <a:lstStyle/>
        <a:p>
          <a:pPr rtl="0"/>
          <a:r>
            <a:rPr lang="en-US" sz="2800" dirty="0"/>
            <a:t>A policy is a set of rules and relationships that govern allowable behavior within an organization, based on the privileges of subjects and how resources or objects are to be protected under which environment conditions</a:t>
          </a:r>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custT="1"/>
      <dgm:spPr/>
      <dgm:t>
        <a:bodyPr/>
        <a:lstStyle/>
        <a:p>
          <a:pPr rtl="0"/>
          <a:r>
            <a:rPr lang="en-US" sz="2400" dirty="0"/>
            <a:t>Typically written from the perspective of the object that needs protecting and the privileges available to subjects</a:t>
          </a:r>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1"/>
      <dgm:spPr/>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1" custLinFactNeighborX="-657" custLinFactNeighborY="11597">
        <dgm:presLayoutVars>
          <dgm:bulletEnabled val="1"/>
        </dgm:presLayoutVars>
      </dgm:prSet>
      <dgm:spPr/>
    </dgm:pt>
  </dgm:ptLst>
  <dgm:cxnLst>
    <dgm:cxn modelId="{8CDA7644-530F-DB48-B5D9-9C432933CF6A}" type="presOf" srcId="{BBCD88DC-1518-2143-AC1C-0397B7324818}" destId="{ED3994BF-F877-1847-9A16-847D86835075}" srcOrd="0" destOrd="0" presId="urn:microsoft.com/office/officeart/2005/8/layout/target2"/>
    <dgm:cxn modelId="{21059F6C-A44E-414D-8C1F-A9642268E6FE}" type="presOf" srcId="{51160165-6403-1842-A6F3-FF5EAF57242A}" destId="{D2511AE4-BFE2-8744-906F-66A587927B0C}" srcOrd="0" destOrd="0" presId="urn:microsoft.com/office/officeart/2005/8/layout/target2"/>
    <dgm:cxn modelId="{DA76F27C-4241-DB4F-80CE-BAD274516F4D}" type="presOf" srcId="{8386CC13-DD57-8448-9FA7-B411BCDF00DC}" destId="{F5642B5B-058C-0849-B10F-9FC87758B8A5}" srcOrd="0" destOrd="0" presId="urn:microsoft.com/office/officeart/2005/8/layout/target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kern="1200" dirty="0"/>
            <a:t>Subject</a:t>
          </a:r>
        </a:p>
      </dsp:txBody>
      <dsp:txXfrm>
        <a:off x="35429" y="389795"/>
        <a:ext cx="2281890" cy="1106520"/>
      </dsp:txXfrm>
    </dsp:sp>
    <dsp:sp modelId="{4D9BCE03-01E7-8442-869B-F522DB954724}">
      <dsp:nvSpPr>
        <dsp:cNvPr id="0" name=""/>
        <dsp:cNvSpPr/>
      </dsp:nvSpPr>
      <dsp:spPr>
        <a:xfrm>
          <a:off x="236078" y="1530740"/>
          <a:ext cx="235074" cy="573257"/>
        </a:xfrm>
        <a:custGeom>
          <a:avLst/>
          <a:gdLst/>
          <a:ahLst/>
          <a:cxnLst/>
          <a:rect l="0" t="0" r="0" b="0"/>
          <a:pathLst>
            <a:path>
              <a:moveTo>
                <a:pt x="0" y="0"/>
              </a:moveTo>
              <a:lnTo>
                <a:pt x="0" y="573257"/>
              </a:lnTo>
              <a:lnTo>
                <a:pt x="235074" y="57325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641606" cy="558829"/>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mj-lt"/>
            </a:rPr>
            <a:t>A user</a:t>
          </a:r>
          <a:endParaRPr lang="en-US" sz="1400" kern="1200" dirty="0">
            <a:latin typeface="+mj-lt"/>
          </a:endParaRPr>
        </a:p>
      </dsp:txBody>
      <dsp:txXfrm>
        <a:off x="487520" y="1840950"/>
        <a:ext cx="1608870" cy="526093"/>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kern="1200" dirty="0"/>
            <a:t>Object</a:t>
          </a:r>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mj-lt"/>
            </a:rPr>
            <a:t>A resource to which access is controlled</a:t>
          </a: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mj-lt"/>
            </a:rPr>
            <a:t>e.g., </a:t>
          </a:r>
          <a:r>
            <a:rPr lang="en-US" altLang="zh-CN" sz="1600" kern="1200" dirty="0">
              <a:latin typeface="+mj-lt"/>
            </a:rPr>
            <a:t>files, directories, mailboxes…</a:t>
          </a:r>
          <a:endParaRPr lang="en-US" sz="1600" kern="1200" dirty="0">
            <a:latin typeface="+mj-lt"/>
          </a:endParaRP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kern="1200" dirty="0"/>
            <a:t>Access rights</a:t>
          </a:r>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0480" tIns="20320" rIns="30480" bIns="2032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mj-lt"/>
            </a:rPr>
            <a:t>Describes the way in which a subject may access an object</a:t>
          </a: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0480" tIns="20320" rIns="30480" bIns="20320" numCol="1" spcCol="1270" anchor="t" anchorCtr="0">
          <a:noAutofit/>
        </a:bodyPr>
        <a:lstStyle/>
        <a:p>
          <a:pPr marL="0" lvl="0" indent="0" algn="l" defTabSz="711200" rtl="0">
            <a:lnSpc>
              <a:spcPct val="90000"/>
            </a:lnSpc>
            <a:spcBef>
              <a:spcPct val="0"/>
            </a:spcBef>
            <a:spcAft>
              <a:spcPct val="35000"/>
            </a:spcAft>
            <a:buNone/>
          </a:pPr>
          <a:r>
            <a:rPr lang="en-US" sz="1600" kern="1200" dirty="0">
              <a:latin typeface="+mj-lt"/>
              <a:cs typeface="Palatino Linotype (Body)"/>
            </a:rPr>
            <a:t>May include:</a:t>
          </a:r>
        </a:p>
        <a:p>
          <a:pPr marL="114300" lvl="1" indent="-114300" algn="l" defTabSz="533400" rtl="0">
            <a:lnSpc>
              <a:spcPct val="90000"/>
            </a:lnSpc>
            <a:spcBef>
              <a:spcPct val="0"/>
            </a:spcBef>
            <a:spcAft>
              <a:spcPct val="15000"/>
            </a:spcAft>
            <a:buChar char="•"/>
          </a:pPr>
          <a:r>
            <a:rPr lang="en-US" sz="1200" kern="1200" dirty="0">
              <a:latin typeface="+mj-lt"/>
              <a:cs typeface="Palatino Linotype (Body)"/>
            </a:rPr>
            <a:t>Read, Write, Execute, Delete, Create, </a:t>
          </a:r>
          <a:r>
            <a:rPr lang="en-US" sz="1200" kern="1200" dirty="0">
              <a:latin typeface="+mj-lt"/>
            </a:rPr>
            <a:t>Search...</a:t>
          </a:r>
          <a:endParaRPr lang="en-US" sz="1200" kern="1200" dirty="0">
            <a:latin typeface="+mj-lt"/>
            <a:cs typeface="Palatino Linotype (Body)"/>
          </a:endParaRPr>
        </a:p>
      </dsp:txBody>
      <dsp:txXfrm>
        <a:off x="6382428" y="3328220"/>
        <a:ext cx="1811742" cy="11065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299B0-B2B3-3F48-881C-2ECF750029E3}">
      <dsp:nvSpPr>
        <dsp:cNvPr id="0" name=""/>
        <dsp:cNvSpPr/>
      </dsp:nvSpPr>
      <dsp:spPr>
        <a:xfrm>
          <a:off x="0" y="80899"/>
          <a:ext cx="8458200" cy="90908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a:t>Modern UNIX systems support ACLs, more expressive than permission bits</a:t>
          </a:r>
        </a:p>
      </dsp:txBody>
      <dsp:txXfrm>
        <a:off x="44378" y="125277"/>
        <a:ext cx="8369444" cy="820333"/>
      </dsp:txXfrm>
    </dsp:sp>
    <dsp:sp modelId="{39853B5A-0C92-9142-8604-22E5981B1D23}">
      <dsp:nvSpPr>
        <dsp:cNvPr id="0" name=""/>
        <dsp:cNvSpPr/>
      </dsp:nvSpPr>
      <dsp:spPr>
        <a:xfrm>
          <a:off x="0" y="1047010"/>
          <a:ext cx="8458200"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6670" rIns="149352" bIns="26670" numCol="1" spcCol="1270" anchor="t" anchorCtr="0">
          <a:noAutofit/>
        </a:bodyPr>
        <a:lstStyle/>
        <a:p>
          <a:pPr marL="171450" lvl="1" indent="-171450" algn="l" defTabSz="711200" rtl="0">
            <a:lnSpc>
              <a:spcPct val="90000"/>
            </a:lnSpc>
            <a:spcBef>
              <a:spcPct val="0"/>
            </a:spcBef>
            <a:spcAft>
              <a:spcPct val="20000"/>
            </a:spcAft>
            <a:buChar char="•"/>
          </a:pPr>
          <a:r>
            <a:rPr lang="en-US" sz="1600" kern="1200" dirty="0"/>
            <a:t>FreeBSD, </a:t>
          </a:r>
          <a:r>
            <a:rPr lang="en-US" sz="1600" kern="1200" dirty="0" err="1"/>
            <a:t>OpenBSD</a:t>
          </a:r>
          <a:r>
            <a:rPr lang="en-US" sz="1600" kern="1200" dirty="0"/>
            <a:t>, Linux, Solaris</a:t>
          </a:r>
        </a:p>
      </dsp:txBody>
      <dsp:txXfrm>
        <a:off x="0" y="1047010"/>
        <a:ext cx="8458200" cy="347760"/>
      </dsp:txXfrm>
    </dsp:sp>
    <dsp:sp modelId="{C56E09D6-15A5-4F2A-BF7F-BE02CD51FB6E}">
      <dsp:nvSpPr>
        <dsp:cNvPr id="0" name=""/>
        <dsp:cNvSpPr/>
      </dsp:nvSpPr>
      <dsp:spPr>
        <a:xfrm>
          <a:off x="0" y="1340180"/>
          <a:ext cx="8458200" cy="90908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err="1"/>
            <a:t>Setfacl</a:t>
          </a:r>
          <a:r>
            <a:rPr lang="en-US" sz="2100" kern="1200" dirty="0"/>
            <a:t> (set file access control list)</a:t>
          </a:r>
        </a:p>
      </dsp:txBody>
      <dsp:txXfrm>
        <a:off x="44378" y="1384558"/>
        <a:ext cx="8369444" cy="820333"/>
      </dsp:txXfrm>
    </dsp:sp>
    <dsp:sp modelId="{E2089F05-B077-446F-817F-9F602322D482}">
      <dsp:nvSpPr>
        <dsp:cNvPr id="0" name=""/>
        <dsp:cNvSpPr/>
      </dsp:nvSpPr>
      <dsp:spPr>
        <a:xfrm>
          <a:off x="0" y="2249270"/>
          <a:ext cx="8458200"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6670" rIns="149352" bIns="26670" numCol="1" spcCol="1270" anchor="t" anchorCtr="0">
          <a:noAutofit/>
        </a:bodyPr>
        <a:lstStyle/>
        <a:p>
          <a:pPr marL="171450" lvl="1" indent="-171450" algn="l" defTabSz="711200" rtl="0">
            <a:lnSpc>
              <a:spcPct val="90000"/>
            </a:lnSpc>
            <a:spcBef>
              <a:spcPct val="0"/>
            </a:spcBef>
            <a:spcAft>
              <a:spcPct val="20000"/>
            </a:spcAft>
            <a:buChar char="•"/>
          </a:pPr>
          <a:r>
            <a:rPr lang="en-US" sz="1600" kern="1200" dirty="0"/>
            <a:t>The </a:t>
          </a:r>
          <a:r>
            <a:rPr lang="en-US" sz="1600" kern="1200" dirty="0" err="1"/>
            <a:t>setfacl</a:t>
          </a:r>
          <a:r>
            <a:rPr lang="en-US" sz="1600" kern="1200" dirty="0"/>
            <a:t> command assigns a list of UNIX user IDs and groups to a file</a:t>
          </a:r>
        </a:p>
        <a:p>
          <a:pPr marL="171450" lvl="1" indent="-171450" algn="l" defTabSz="711200" rtl="0">
            <a:lnSpc>
              <a:spcPct val="90000"/>
            </a:lnSpc>
            <a:spcBef>
              <a:spcPct val="0"/>
            </a:spcBef>
            <a:spcAft>
              <a:spcPct val="20000"/>
            </a:spcAft>
            <a:buChar char="•"/>
          </a:pPr>
          <a:r>
            <a:rPr lang="en-US" sz="1600" kern="1200" dirty="0"/>
            <a:t>Any number of users and groups can be associated with a file, each with three protection bits (read, write, execute)</a:t>
          </a:r>
        </a:p>
      </dsp:txBody>
      <dsp:txXfrm>
        <a:off x="0" y="2249270"/>
        <a:ext cx="8458200" cy="869400"/>
      </dsp:txXfrm>
    </dsp:sp>
    <dsp:sp modelId="{FB627356-6C29-724F-B025-718264648997}">
      <dsp:nvSpPr>
        <dsp:cNvPr id="0" name=""/>
        <dsp:cNvSpPr/>
      </dsp:nvSpPr>
      <dsp:spPr>
        <a:xfrm>
          <a:off x="35820" y="3238590"/>
          <a:ext cx="7543783" cy="90908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rtl="0">
            <a:lnSpc>
              <a:spcPct val="90000"/>
            </a:lnSpc>
            <a:spcBef>
              <a:spcPct val="0"/>
            </a:spcBef>
            <a:spcAft>
              <a:spcPct val="35000"/>
            </a:spcAft>
            <a:buNone/>
          </a:pPr>
          <a:r>
            <a:rPr lang="en-US" sz="2100" kern="1200" dirty="0"/>
            <a:t>When a process requests access to a file system object two steps are performed:</a:t>
          </a:r>
        </a:p>
      </dsp:txBody>
      <dsp:txXfrm>
        <a:off x="80198" y="3282968"/>
        <a:ext cx="7455027" cy="820333"/>
      </dsp:txXfrm>
    </dsp:sp>
    <dsp:sp modelId="{22DFABAC-42CB-FE40-A6F9-E9081E178E91}">
      <dsp:nvSpPr>
        <dsp:cNvPr id="0" name=""/>
        <dsp:cNvSpPr/>
      </dsp:nvSpPr>
      <dsp:spPr>
        <a:xfrm>
          <a:off x="0" y="4077278"/>
          <a:ext cx="8458200" cy="918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6670" rIns="149352" bIns="26670" numCol="1" spcCol="1270" anchor="t" anchorCtr="0">
          <a:noAutofit/>
        </a:bodyPr>
        <a:lstStyle/>
        <a:p>
          <a:pPr marL="171450" lvl="1" indent="-171450" algn="l" defTabSz="711200" rtl="0">
            <a:lnSpc>
              <a:spcPct val="90000"/>
            </a:lnSpc>
            <a:spcBef>
              <a:spcPct val="0"/>
            </a:spcBef>
            <a:spcAft>
              <a:spcPct val="20000"/>
            </a:spcAft>
            <a:buChar char="•"/>
          </a:pPr>
          <a:r>
            <a:rPr lang="en-US" sz="1600" kern="1200" dirty="0"/>
            <a:t>Step 1 selects the most appropriate ACL</a:t>
          </a:r>
        </a:p>
        <a:p>
          <a:pPr marL="171450" lvl="1" indent="-171450" algn="l" defTabSz="711200" rtl="0">
            <a:lnSpc>
              <a:spcPct val="90000"/>
            </a:lnSpc>
            <a:spcBef>
              <a:spcPct val="0"/>
            </a:spcBef>
            <a:spcAft>
              <a:spcPct val="20000"/>
            </a:spcAft>
            <a:buChar char="•"/>
          </a:pPr>
          <a:r>
            <a:rPr lang="en-US" sz="1600" kern="1200" dirty="0"/>
            <a:t>Step 2 checks if the matching entry contains sufficient permissions</a:t>
          </a:r>
        </a:p>
      </dsp:txBody>
      <dsp:txXfrm>
        <a:off x="0" y="4077278"/>
        <a:ext cx="8458200" cy="9181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932B0-E54B-8049-A28C-856DF35A5224}">
      <dsp:nvSpPr>
        <dsp:cNvPr id="0" name=""/>
        <dsp:cNvSpPr/>
      </dsp:nvSpPr>
      <dsp:spPr>
        <a:xfrm>
          <a:off x="2575" y="199465"/>
          <a:ext cx="2511007" cy="460800"/>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rgbClr val="0E0A99"/>
              </a:solidFill>
            </a:rPr>
            <a:t>Mutually exclusive roles</a:t>
          </a:r>
        </a:p>
      </dsp:txBody>
      <dsp:txXfrm>
        <a:off x="2575" y="199465"/>
        <a:ext cx="2511007" cy="460800"/>
      </dsp:txXfrm>
    </dsp:sp>
    <dsp:sp modelId="{B3DA0312-6C14-794F-9450-42306B982A54}">
      <dsp:nvSpPr>
        <dsp:cNvPr id="0" name=""/>
        <dsp:cNvSpPr/>
      </dsp:nvSpPr>
      <dsp:spPr>
        <a:xfrm>
          <a:off x="2575" y="660265"/>
          <a:ext cx="2511007" cy="2283840"/>
        </a:xfrm>
        <a:prstGeom prst="rect">
          <a:avLst/>
        </a:prstGeom>
        <a:solidFill>
          <a:schemeClr val="accent1">
            <a:alpha val="90000"/>
            <a:tint val="40000"/>
            <a:hueOff val="0"/>
            <a:satOff val="0"/>
            <a:lumOff val="0"/>
            <a:alphaOff val="0"/>
          </a:schemeClr>
        </a:solidFill>
        <a:ln w="9525" cap="flat" cmpd="sng" algn="ctr">
          <a:solidFill>
            <a:srgbClr val="0E0A99"/>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mj-lt"/>
            </a:rPr>
            <a:t>A user can only be assigned to one role in the set (either during a session or statically)</a:t>
          </a:r>
        </a:p>
        <a:p>
          <a:pPr marL="171450" lvl="1" indent="-171450" algn="l" defTabSz="711200">
            <a:lnSpc>
              <a:spcPct val="90000"/>
            </a:lnSpc>
            <a:spcBef>
              <a:spcPct val="0"/>
            </a:spcBef>
            <a:spcAft>
              <a:spcPct val="15000"/>
            </a:spcAft>
            <a:buChar char="•"/>
          </a:pPr>
          <a:r>
            <a:rPr lang="en-US" sz="1600" kern="1200" dirty="0">
              <a:latin typeface="+mj-lt"/>
            </a:rPr>
            <a:t>Any permission (access right) can be granted to only one role in the set</a:t>
          </a:r>
        </a:p>
      </dsp:txBody>
      <dsp:txXfrm>
        <a:off x="2575" y="660265"/>
        <a:ext cx="2511007" cy="2283840"/>
      </dsp:txXfrm>
    </dsp:sp>
    <dsp:sp modelId="{B4833B63-7C23-0748-AB00-48522DF48DC1}">
      <dsp:nvSpPr>
        <dsp:cNvPr id="0" name=""/>
        <dsp:cNvSpPr/>
      </dsp:nvSpPr>
      <dsp:spPr>
        <a:xfrm>
          <a:off x="2865124" y="199465"/>
          <a:ext cx="2511007" cy="460800"/>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rgbClr val="0E0A99"/>
              </a:solidFill>
            </a:rPr>
            <a:t>Cardinality</a:t>
          </a:r>
        </a:p>
      </dsp:txBody>
      <dsp:txXfrm>
        <a:off x="2865124" y="199465"/>
        <a:ext cx="2511007" cy="460800"/>
      </dsp:txXfrm>
    </dsp:sp>
    <dsp:sp modelId="{3CA83575-2825-064D-9714-91CB3865778F}">
      <dsp:nvSpPr>
        <dsp:cNvPr id="0" name=""/>
        <dsp:cNvSpPr/>
      </dsp:nvSpPr>
      <dsp:spPr>
        <a:xfrm>
          <a:off x="2865124" y="660265"/>
          <a:ext cx="2511007" cy="228384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mj-lt"/>
            </a:rPr>
            <a:t>Setting a maximum number of users that can be assigned to a given role, or the maximum number of roles that a user is assigned to, or a user can activate in a single session</a:t>
          </a:r>
        </a:p>
      </dsp:txBody>
      <dsp:txXfrm>
        <a:off x="2865124" y="660265"/>
        <a:ext cx="2511007" cy="2283840"/>
      </dsp:txXfrm>
    </dsp:sp>
    <dsp:sp modelId="{EC74B479-C31F-244B-B181-62591C6D9078}">
      <dsp:nvSpPr>
        <dsp:cNvPr id="0" name=""/>
        <dsp:cNvSpPr/>
      </dsp:nvSpPr>
      <dsp:spPr>
        <a:xfrm>
          <a:off x="5727672" y="199465"/>
          <a:ext cx="2511007" cy="460800"/>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rgbClr val="0E0A99"/>
              </a:solidFill>
            </a:rPr>
            <a:t>Prerequisite roles</a:t>
          </a:r>
        </a:p>
      </dsp:txBody>
      <dsp:txXfrm>
        <a:off x="5727672" y="199465"/>
        <a:ext cx="2511007" cy="460800"/>
      </dsp:txXfrm>
    </dsp:sp>
    <dsp:sp modelId="{E058C3CE-5347-004C-9E78-C1CAA6CCCCF7}">
      <dsp:nvSpPr>
        <dsp:cNvPr id="0" name=""/>
        <dsp:cNvSpPr/>
      </dsp:nvSpPr>
      <dsp:spPr>
        <a:xfrm>
          <a:off x="5727672" y="660265"/>
          <a:ext cx="2511007" cy="228384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mj-lt"/>
            </a:rPr>
            <a:t>Dictates that a user can only be assigned to a particular role if it is already assigned to some other specified role (used </a:t>
          </a:r>
          <a:r>
            <a:rPr lang="en-US" altLang="zh-CN" sz="1600" kern="1200" dirty="0">
              <a:latin typeface="+mj-lt"/>
            </a:rPr>
            <a:t>with</a:t>
          </a:r>
          <a:r>
            <a:rPr lang="en-US" sz="1600" kern="1200" dirty="0">
              <a:latin typeface="+mj-lt"/>
            </a:rPr>
            <a:t> role hierarchies)</a:t>
          </a:r>
        </a:p>
      </dsp:txBody>
      <dsp:txXfrm>
        <a:off x="5727672" y="660265"/>
        <a:ext cx="2511007" cy="22838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1600" tIns="0" rIns="101600" bIns="0" numCol="1" spcCol="1270" anchor="ctr" anchorCtr="0">
          <a:noAutofit/>
        </a:bodyPr>
        <a:lstStyle/>
        <a:p>
          <a:pPr marL="0" lvl="0" indent="0" algn="ctr" defTabSz="711200" rtl="0">
            <a:lnSpc>
              <a:spcPct val="90000"/>
            </a:lnSpc>
            <a:spcBef>
              <a:spcPct val="0"/>
            </a:spcBef>
            <a:spcAft>
              <a:spcPct val="35000"/>
            </a:spcAft>
            <a:buNone/>
          </a:pPr>
          <a:r>
            <a:rPr lang="en-US" sz="1600" b="1" kern="1200" dirty="0"/>
            <a:t>Can define authorizations that express conditions on properties of both the resource and the subject</a:t>
          </a:r>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0" rIns="95583" bIns="0" numCol="1" spcCol="1270" anchor="ctr" anchorCtr="0">
          <a:noAutofit/>
        </a:bodyPr>
        <a:lstStyle/>
        <a:p>
          <a:pPr marL="0" lvl="0" indent="0" algn="ctr" defTabSz="666750" rtl="0">
            <a:lnSpc>
              <a:spcPct val="90000"/>
            </a:lnSpc>
            <a:spcBef>
              <a:spcPct val="0"/>
            </a:spcBef>
            <a:spcAft>
              <a:spcPct val="35000"/>
            </a:spcAft>
            <a:buNone/>
          </a:pPr>
          <a:r>
            <a:rPr lang="en-US" sz="1500" b="1" kern="1200" dirty="0"/>
            <a:t>Strength is its flexibility and expressive power</a:t>
          </a:r>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0" rIns="95583" bIns="0" numCol="1" spcCol="1270" anchor="ctr" anchorCtr="0">
          <a:noAutofit/>
        </a:bodyPr>
        <a:lstStyle/>
        <a:p>
          <a:pPr marL="0" lvl="0" indent="0" algn="ctr" defTabSz="666750" rtl="0">
            <a:lnSpc>
              <a:spcPct val="90000"/>
            </a:lnSpc>
            <a:spcBef>
              <a:spcPct val="0"/>
            </a:spcBef>
            <a:spcAft>
              <a:spcPct val="35000"/>
            </a:spcAft>
            <a:buNone/>
          </a:pPr>
          <a:r>
            <a:rPr lang="en-US" sz="1500" b="1" kern="1200" dirty="0"/>
            <a:t>Main obstacle to its adoption in real systems is slow performance of evaluating predicates on both resource and user properties for each access</a:t>
          </a:r>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0" rIns="95583" bIns="0" numCol="1" spcCol="1270" anchor="ctr" anchorCtr="0">
          <a:noAutofit/>
        </a:bodyPr>
        <a:lstStyle/>
        <a:p>
          <a:pPr marL="0" lvl="0" indent="0" algn="ctr" defTabSz="666750" rtl="0">
            <a:lnSpc>
              <a:spcPct val="90000"/>
            </a:lnSpc>
            <a:spcBef>
              <a:spcPct val="0"/>
            </a:spcBef>
            <a:spcAft>
              <a:spcPct val="35000"/>
            </a:spcAft>
            <a:buNone/>
          </a:pPr>
          <a:r>
            <a:rPr lang="en-US" sz="1500" b="1" kern="1200" dirty="0"/>
            <a:t>Web services have been pioneering technologies through the introduction of the </a:t>
          </a:r>
          <a:r>
            <a:rPr lang="en-US" sz="1500" b="1" kern="1200" dirty="0" err="1"/>
            <a:t>eXtensible</a:t>
          </a:r>
          <a:r>
            <a:rPr lang="en-US" sz="1500" b="1" kern="1200" dirty="0"/>
            <a:t> Access Control Markup Language (XAMCL)</a:t>
          </a:r>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0" rIns="95583" bIns="0" numCol="1" spcCol="1270" anchor="ctr" anchorCtr="0">
          <a:noAutofit/>
        </a:bodyPr>
        <a:lstStyle/>
        <a:p>
          <a:pPr marL="0" lvl="0" indent="0" algn="ctr" defTabSz="666750" rtl="0">
            <a:lnSpc>
              <a:spcPct val="90000"/>
            </a:lnSpc>
            <a:spcBef>
              <a:spcPct val="0"/>
            </a:spcBef>
            <a:spcAft>
              <a:spcPct val="35000"/>
            </a:spcAft>
            <a:buNone/>
          </a:pPr>
          <a:r>
            <a:rPr lang="en-US" sz="1500" b="1" kern="1200" dirty="0"/>
            <a:t>There is considerable interest in applying the model to cloud services</a:t>
          </a:r>
        </a:p>
      </dsp:txBody>
      <dsp:txXfrm rot="5400000">
        <a:off x="6674093" y="970626"/>
        <a:ext cx="1551086" cy="29118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5328" y="37322"/>
          <a:ext cx="2792759" cy="864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rgbClr val="0E0A99"/>
              </a:solidFill>
            </a:rPr>
            <a:t>Subject attributes</a:t>
          </a:r>
          <a:endParaRPr lang="en-US" sz="2400" kern="1200" dirty="0">
            <a:solidFill>
              <a:srgbClr val="0E0A99"/>
            </a:solidFill>
          </a:endParaRPr>
        </a:p>
      </dsp:txBody>
      <dsp:txXfrm>
        <a:off x="437328" y="37322"/>
        <a:ext cx="1928759" cy="864000"/>
      </dsp:txXfrm>
    </dsp:sp>
    <dsp:sp modelId="{6D536E0F-208B-814D-8E8F-710E7FDA3193}">
      <dsp:nvSpPr>
        <dsp:cNvPr id="0" name=""/>
        <dsp:cNvSpPr/>
      </dsp:nvSpPr>
      <dsp:spPr>
        <a:xfrm>
          <a:off x="5328" y="1009322"/>
          <a:ext cx="2234207" cy="4074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rtl="0">
            <a:lnSpc>
              <a:spcPct val="90000"/>
            </a:lnSpc>
            <a:spcBef>
              <a:spcPct val="0"/>
            </a:spcBef>
            <a:spcAft>
              <a:spcPts val="1524"/>
            </a:spcAft>
            <a:buChar char="•"/>
          </a:pPr>
          <a:r>
            <a:rPr lang="en-US" sz="1600" kern="1200">
              <a:latin typeface="+mj-lt"/>
            </a:rPr>
            <a:t>A subject is an active entity that causes information to flow among objects or changes the system state</a:t>
          </a:r>
          <a:endParaRPr lang="en-US" sz="1600" kern="1200" dirty="0">
            <a:latin typeface="+mj-lt"/>
          </a:endParaRPr>
        </a:p>
        <a:p>
          <a:pPr marL="171450" lvl="1" indent="-171450" algn="l" defTabSz="711200" rtl="0">
            <a:lnSpc>
              <a:spcPct val="90000"/>
            </a:lnSpc>
            <a:spcBef>
              <a:spcPct val="0"/>
            </a:spcBef>
            <a:spcAft>
              <a:spcPts val="1524"/>
            </a:spcAft>
            <a:buChar char="•"/>
          </a:pPr>
          <a:r>
            <a:rPr lang="en-US" sz="1600" kern="1200" dirty="0">
              <a:latin typeface="+mj-lt"/>
            </a:rPr>
            <a:t>Attributes define the identity and characteristics of the subject</a:t>
          </a:r>
        </a:p>
      </dsp:txBody>
      <dsp:txXfrm>
        <a:off x="5328" y="1009322"/>
        <a:ext cx="2234207" cy="4074629"/>
      </dsp:txXfrm>
    </dsp:sp>
    <dsp:sp modelId="{9D77E78E-02AA-FD40-B2D6-2C660715F549}">
      <dsp:nvSpPr>
        <dsp:cNvPr id="0" name=""/>
        <dsp:cNvSpPr/>
      </dsp:nvSpPr>
      <dsp:spPr>
        <a:xfrm>
          <a:off x="2582088" y="37322"/>
          <a:ext cx="2792759" cy="864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rgbClr val="0E0A99"/>
              </a:solidFill>
            </a:rPr>
            <a:t>Object attributes</a:t>
          </a:r>
        </a:p>
      </dsp:txBody>
      <dsp:txXfrm>
        <a:off x="3014088" y="37322"/>
        <a:ext cx="1928759" cy="864000"/>
      </dsp:txXfrm>
    </dsp:sp>
    <dsp:sp modelId="{5C9C9464-D886-F54D-81C1-ACA0089E829B}">
      <dsp:nvSpPr>
        <dsp:cNvPr id="0" name=""/>
        <dsp:cNvSpPr/>
      </dsp:nvSpPr>
      <dsp:spPr>
        <a:xfrm>
          <a:off x="2582088" y="1009322"/>
          <a:ext cx="2234207" cy="40746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rtl="0">
            <a:lnSpc>
              <a:spcPct val="90000"/>
            </a:lnSpc>
            <a:spcBef>
              <a:spcPct val="0"/>
            </a:spcBef>
            <a:spcAft>
              <a:spcPts val="1524"/>
            </a:spcAft>
            <a:buChar char="•"/>
          </a:pPr>
          <a:r>
            <a:rPr lang="en-US" sz="1600" kern="1200" dirty="0">
              <a:latin typeface="+mj-lt"/>
              <a:cs typeface="Palatino Linotype (Body)"/>
            </a:rPr>
            <a:t>An object (or resource) is a passive entity containing or receiving information</a:t>
          </a:r>
        </a:p>
        <a:p>
          <a:pPr marL="171450" lvl="1" indent="-171450" algn="l" defTabSz="711200" rtl="0">
            <a:lnSpc>
              <a:spcPct val="90000"/>
            </a:lnSpc>
            <a:spcBef>
              <a:spcPct val="0"/>
            </a:spcBef>
            <a:spcAft>
              <a:spcPct val="15000"/>
            </a:spcAft>
            <a:buChar char="•"/>
          </a:pPr>
          <a:r>
            <a:rPr lang="en-US" sz="1600" kern="1200" dirty="0">
              <a:latin typeface="+mj-lt"/>
              <a:cs typeface="Palatino Linotype (Body)"/>
            </a:rPr>
            <a:t>Objects have attributes that can be leverages to make access control decisions</a:t>
          </a:r>
        </a:p>
        <a:p>
          <a:pPr marL="171450" lvl="1" indent="-171450" algn="l" defTabSz="711200" rtl="0">
            <a:lnSpc>
              <a:spcPct val="90000"/>
            </a:lnSpc>
            <a:spcBef>
              <a:spcPct val="0"/>
            </a:spcBef>
            <a:spcAft>
              <a:spcPct val="15000"/>
            </a:spcAft>
            <a:buChar char="•"/>
          </a:pPr>
          <a:endParaRPr lang="en-US" sz="1600" kern="1200" dirty="0"/>
        </a:p>
      </dsp:txBody>
      <dsp:txXfrm>
        <a:off x="2582088" y="1009322"/>
        <a:ext cx="2234207" cy="4074629"/>
      </dsp:txXfrm>
    </dsp:sp>
    <dsp:sp modelId="{F404E2DB-56BA-4743-8145-F722FEBF52A5}">
      <dsp:nvSpPr>
        <dsp:cNvPr id="0" name=""/>
        <dsp:cNvSpPr/>
      </dsp:nvSpPr>
      <dsp:spPr>
        <a:xfrm>
          <a:off x="5431511" y="22460"/>
          <a:ext cx="2792759" cy="864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rgbClr val="0E0A99"/>
              </a:solidFill>
            </a:rPr>
            <a:t>Environment attributes</a:t>
          </a:r>
        </a:p>
      </dsp:txBody>
      <dsp:txXfrm>
        <a:off x="5863511" y="22460"/>
        <a:ext cx="1928759" cy="864000"/>
      </dsp:txXfrm>
    </dsp:sp>
    <dsp:sp modelId="{36E5E7F1-34B4-4049-B517-21AD2FD3CAD9}">
      <dsp:nvSpPr>
        <dsp:cNvPr id="0" name=""/>
        <dsp:cNvSpPr/>
      </dsp:nvSpPr>
      <dsp:spPr>
        <a:xfrm>
          <a:off x="5158848" y="964735"/>
          <a:ext cx="2779533" cy="4134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11200" rtl="0">
            <a:lnSpc>
              <a:spcPct val="90000"/>
            </a:lnSpc>
            <a:spcBef>
              <a:spcPct val="0"/>
            </a:spcBef>
            <a:spcAft>
              <a:spcPct val="15000"/>
            </a:spcAft>
            <a:buChar char="•"/>
          </a:pPr>
          <a:r>
            <a:rPr lang="en-US" sz="1600" b="0" kern="1200" dirty="0">
              <a:latin typeface="+mj-lt"/>
            </a:rPr>
            <a:t>Describe the operational, technical, and even situational environment or context in which the information access occurs</a:t>
          </a:r>
        </a:p>
        <a:p>
          <a:pPr marL="342900" lvl="2" indent="-171450" algn="l" defTabSz="711200" rtl="0">
            <a:lnSpc>
              <a:spcPct val="90000"/>
            </a:lnSpc>
            <a:spcBef>
              <a:spcPct val="0"/>
            </a:spcBef>
            <a:spcAft>
              <a:spcPct val="15000"/>
            </a:spcAft>
            <a:buChar char="•"/>
          </a:pPr>
          <a:r>
            <a:rPr lang="en-US" sz="1600" b="0" kern="1200" dirty="0">
              <a:latin typeface="+mj-lt"/>
            </a:rPr>
            <a:t>e.g., A stock brokerage system may specify that transactions are permitted only during </a:t>
          </a:r>
          <a:r>
            <a:rPr lang="en-US" altLang="zh-CN" sz="1600" b="0" kern="1200" dirty="0">
              <a:latin typeface="+mj-lt"/>
            </a:rPr>
            <a:t>workdays </a:t>
          </a:r>
          <a:r>
            <a:rPr lang="en-US" sz="1600" b="0" kern="1200" dirty="0">
              <a:latin typeface="+mj-lt"/>
            </a:rPr>
            <a:t>9am – 5pm, so time is part of env attributes</a:t>
          </a:r>
        </a:p>
      </dsp:txBody>
      <dsp:txXfrm>
        <a:off x="5158848" y="964735"/>
        <a:ext cx="2779533" cy="413407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3D573-461B-4B40-BEB9-4473DAEFC169}">
      <dsp:nvSpPr>
        <dsp:cNvPr id="0" name=""/>
        <dsp:cNvSpPr/>
      </dsp:nvSpPr>
      <dsp:spPr>
        <a:xfrm>
          <a:off x="1752600" y="0"/>
          <a:ext cx="5638800" cy="5638800"/>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C9C7A50-8C9C-4E47-A520-28266EEB0EA3}">
      <dsp:nvSpPr>
        <dsp:cNvPr id="0" name=""/>
        <dsp:cNvSpPr/>
      </dsp:nvSpPr>
      <dsp:spPr>
        <a:xfrm>
          <a:off x="2288286" y="535685"/>
          <a:ext cx="2199132" cy="21991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altLang="zh-CN" sz="1400" b="1" kern="1200" dirty="0"/>
            <a:t>C</a:t>
          </a:r>
          <a:r>
            <a:rPr lang="en-US" sz="1400" b="1" kern="1200" dirty="0"/>
            <a:t>ontrols access to objects by evaluating rules against the attributes of entities, operations, and the environment relevant to a request</a:t>
          </a:r>
        </a:p>
      </dsp:txBody>
      <dsp:txXfrm>
        <a:off x="2395639" y="643038"/>
        <a:ext cx="1984426" cy="1984426"/>
      </dsp:txXfrm>
    </dsp:sp>
    <dsp:sp modelId="{F75D84C9-B96E-524B-908B-280859373854}">
      <dsp:nvSpPr>
        <dsp:cNvPr id="0" name=""/>
        <dsp:cNvSpPr/>
      </dsp:nvSpPr>
      <dsp:spPr>
        <a:xfrm>
          <a:off x="4656582" y="535685"/>
          <a:ext cx="2199132" cy="21991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b="1" kern="1200" dirty="0"/>
            <a:t>Relies upon the evaluation of attributes of the subject </a:t>
          </a:r>
          <a:r>
            <a:rPr lang="en-US" altLang="zh-CN" sz="1300" b="1" kern="1200" dirty="0"/>
            <a:t>and</a:t>
          </a:r>
          <a:r>
            <a:rPr lang="en-US" sz="1300" b="1" kern="1200" dirty="0"/>
            <a:t> the object, and access control rule defining the allowable operations for subject-object attribute combinations in a given environment</a:t>
          </a:r>
        </a:p>
      </dsp:txBody>
      <dsp:txXfrm>
        <a:off x="4763935" y="643038"/>
        <a:ext cx="1984426" cy="1984426"/>
      </dsp:txXfrm>
    </dsp:sp>
    <dsp:sp modelId="{C23FB787-089E-1A45-A872-4BE881186789}">
      <dsp:nvSpPr>
        <dsp:cNvPr id="0" name=""/>
        <dsp:cNvSpPr/>
      </dsp:nvSpPr>
      <dsp:spPr>
        <a:xfrm>
          <a:off x="2288286" y="2903982"/>
          <a:ext cx="2199132" cy="21991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Most general. ABAC can be used to implement DAC, MAC and RBAC</a:t>
          </a:r>
        </a:p>
      </dsp:txBody>
      <dsp:txXfrm>
        <a:off x="2395639" y="3011335"/>
        <a:ext cx="1984426" cy="1984426"/>
      </dsp:txXfrm>
    </dsp:sp>
    <dsp:sp modelId="{FC7BC191-5A0D-5C42-9891-7575B93DE362}">
      <dsp:nvSpPr>
        <dsp:cNvPr id="0" name=""/>
        <dsp:cNvSpPr/>
      </dsp:nvSpPr>
      <dsp:spPr>
        <a:xfrm>
          <a:off x="4656582" y="2903982"/>
          <a:ext cx="2199132" cy="21991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Allows an unlimited number of attributes to be combined to satisfy any access control rule</a:t>
          </a:r>
        </a:p>
      </dsp:txBody>
      <dsp:txXfrm>
        <a:off x="4763935" y="3011335"/>
        <a:ext cx="1984426" cy="19844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42B5B-058C-0849-B10F-9FC87758B8A5}">
      <dsp:nvSpPr>
        <dsp:cNvPr id="0" name=""/>
        <dsp:cNvSpPr/>
      </dsp:nvSpPr>
      <dsp:spPr>
        <a:xfrm>
          <a:off x="0" y="0"/>
          <a:ext cx="8229600" cy="5040560"/>
        </a:xfrm>
        <a:prstGeom prst="roundRect">
          <a:avLst>
            <a:gd name="adj" fmla="val 85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3111846" numCol="1" spcCol="1270" anchor="t" anchorCtr="0">
          <a:noAutofit/>
        </a:bodyPr>
        <a:lstStyle/>
        <a:p>
          <a:pPr marL="0" lvl="0" indent="0" algn="l" defTabSz="1244600" rtl="0">
            <a:lnSpc>
              <a:spcPct val="90000"/>
            </a:lnSpc>
            <a:spcBef>
              <a:spcPct val="0"/>
            </a:spcBef>
            <a:spcAft>
              <a:spcPct val="35000"/>
            </a:spcAft>
            <a:buNone/>
          </a:pPr>
          <a:r>
            <a:rPr lang="en-US" sz="2800" kern="1200" dirty="0"/>
            <a:t>A policy is a set of rules and relationships that govern allowable behavior within an organization, based on the privileges of subjects and how resources or objects are to be protected under which environment conditions</a:t>
          </a:r>
        </a:p>
      </dsp:txBody>
      <dsp:txXfrm>
        <a:off x="125488" y="125488"/>
        <a:ext cx="7978624" cy="4789584"/>
      </dsp:txXfrm>
    </dsp:sp>
    <dsp:sp modelId="{ED3994BF-F877-1847-9A16-847D86835075}">
      <dsp:nvSpPr>
        <dsp:cNvPr id="0" name=""/>
        <dsp:cNvSpPr/>
      </dsp:nvSpPr>
      <dsp:spPr>
        <a:xfrm>
          <a:off x="154374" y="2531301"/>
          <a:ext cx="7818120" cy="226825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Typically written from the perspective of the object that needs protecting and the privileges available to subjects</a:t>
          </a:r>
        </a:p>
      </dsp:txBody>
      <dsp:txXfrm>
        <a:off x="224131" y="2601058"/>
        <a:ext cx="7678606" cy="212873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7.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8.png"/></Relationships>
</file>

<file path=ppt/media/image1.jpeg>
</file>

<file path=ppt/media/image13.png>
</file>

<file path=ppt/media/image2.png>
</file>

<file path=ppt/media/image3.png>
</file>

<file path=ppt/media/image4.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Two definitions of access control are useful in understanding its scope.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NIST IR 7298, Glossary of Key Information Security Terms , defines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as the process of granting or denying specific requests to: (1) obtain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use information and related information processing services; and (2) enter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specific physical facilities.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RFC 4949, Internet Security Glossary , defines access control as a process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systems) according to that policy.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can view access control as the central element of computer security.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principal objectives of computer security are to prevent unauthorized users from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gaining access to resources, to prevent legitimate users from accessing resources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unauthorized manner, and to enable legitimate users to access resources in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authorized manner.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begin this chapter with an overview of some important concepts. Next we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look at three widely used techniques for implementing access control policies. We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turn to a broader perspective of the overall management of access control using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credentials, and attributes. Finally, the concept of a trust framework is introduced.</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38088752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10</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endParaRPr lang="en-US" dirty="0">
              <a:latin typeface="Times New Roman" pitchFamily="-110" charset="0"/>
            </a:endParaRPr>
          </a:p>
        </p:txBody>
      </p:sp>
    </p:spTree>
    <p:extLst>
      <p:ext uri="{BB962C8B-B14F-4D97-AF65-F5344CB8AC3E}">
        <p14:creationId xmlns:p14="http://schemas.microsoft.com/office/powerpoint/2010/main" val="3790745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12</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a:t>For our discussion of UNIX file access control, we first introduce several basic</a:t>
            </a:r>
          </a:p>
          <a:p>
            <a:r>
              <a:rPr lang="en-US" dirty="0"/>
              <a:t>concepts concerning UNIX files and directories.</a:t>
            </a:r>
          </a:p>
          <a:p>
            <a:endParaRPr lang="en-US" dirty="0"/>
          </a:p>
          <a:p>
            <a:r>
              <a:rPr lang="en-US" dirty="0"/>
              <a:t>All types of UNIX files are administered by the operating system by means of</a:t>
            </a:r>
          </a:p>
          <a:p>
            <a:r>
              <a:rPr lang="en-US" dirty="0" err="1"/>
              <a:t>inodes</a:t>
            </a:r>
            <a:r>
              <a:rPr lang="en-US" dirty="0"/>
              <a:t>. An </a:t>
            </a:r>
            <a:r>
              <a:rPr lang="en-US" dirty="0" err="1"/>
              <a:t>inode</a:t>
            </a:r>
            <a:r>
              <a:rPr lang="en-US" dirty="0"/>
              <a:t> (index node) is a control structure that contains the key information</a:t>
            </a:r>
          </a:p>
          <a:p>
            <a:r>
              <a:rPr lang="en-US" dirty="0"/>
              <a:t>needed by the operating system for a particular file. Several file names may be</a:t>
            </a:r>
          </a:p>
          <a:p>
            <a:r>
              <a:rPr lang="en-US" dirty="0"/>
              <a:t>associated with a single </a:t>
            </a:r>
            <a:r>
              <a:rPr lang="en-US" dirty="0" err="1"/>
              <a:t>inode</a:t>
            </a:r>
            <a:r>
              <a:rPr lang="en-US" dirty="0"/>
              <a:t>, but an active </a:t>
            </a:r>
            <a:r>
              <a:rPr lang="en-US" dirty="0" err="1"/>
              <a:t>inode</a:t>
            </a:r>
            <a:r>
              <a:rPr lang="en-US" dirty="0"/>
              <a:t> is associated with exactly one file,</a:t>
            </a:r>
          </a:p>
          <a:p>
            <a:r>
              <a:rPr lang="en-US" dirty="0"/>
              <a:t>and each file is controlled by exactly one </a:t>
            </a:r>
            <a:r>
              <a:rPr lang="en-US" dirty="0" err="1"/>
              <a:t>inode</a:t>
            </a:r>
            <a:r>
              <a:rPr lang="en-US" dirty="0"/>
              <a:t>. The attributes of the file as well as</a:t>
            </a:r>
          </a:p>
          <a:p>
            <a:r>
              <a:rPr lang="en-US" dirty="0"/>
              <a:t>its permissions and other control information are stored in the </a:t>
            </a:r>
            <a:r>
              <a:rPr lang="en-US" dirty="0" err="1"/>
              <a:t>inode</a:t>
            </a:r>
            <a:r>
              <a:rPr lang="en-US" dirty="0"/>
              <a:t>. On the disk,</a:t>
            </a:r>
          </a:p>
          <a:p>
            <a:r>
              <a:rPr lang="en-US" dirty="0"/>
              <a:t>there is an </a:t>
            </a:r>
            <a:r>
              <a:rPr lang="en-US" dirty="0" err="1"/>
              <a:t>inode</a:t>
            </a:r>
            <a:r>
              <a:rPr lang="en-US" dirty="0"/>
              <a:t> table, or </a:t>
            </a:r>
            <a:r>
              <a:rPr lang="en-US" dirty="0" err="1"/>
              <a:t>inode</a:t>
            </a:r>
            <a:r>
              <a:rPr lang="en-US" dirty="0"/>
              <a:t> list, that contains the </a:t>
            </a:r>
            <a:r>
              <a:rPr lang="en-US" dirty="0" err="1"/>
              <a:t>inodes</a:t>
            </a:r>
            <a:r>
              <a:rPr lang="en-US" dirty="0"/>
              <a:t> of all the files in the file</a:t>
            </a:r>
          </a:p>
          <a:p>
            <a:r>
              <a:rPr lang="en-US" dirty="0"/>
              <a:t>system. When a file is opened, its </a:t>
            </a:r>
            <a:r>
              <a:rPr lang="en-US" dirty="0" err="1"/>
              <a:t>inode</a:t>
            </a:r>
            <a:r>
              <a:rPr lang="en-US" dirty="0"/>
              <a:t> is brought into main memory and stored in</a:t>
            </a:r>
          </a:p>
          <a:p>
            <a:r>
              <a:rPr lang="en-US" dirty="0"/>
              <a:t>a memory-resident </a:t>
            </a:r>
            <a:r>
              <a:rPr lang="en-US" dirty="0" err="1"/>
              <a:t>inode</a:t>
            </a:r>
            <a:r>
              <a:rPr lang="en-US" dirty="0"/>
              <a:t> table.</a:t>
            </a:r>
          </a:p>
          <a:p>
            <a:endParaRPr lang="en-US" dirty="0"/>
          </a:p>
          <a:p>
            <a:r>
              <a:rPr lang="en-US" dirty="0"/>
              <a:t>Directories are structured in a hierarchical tree. Each directory can contain</a:t>
            </a:r>
          </a:p>
          <a:p>
            <a:r>
              <a:rPr lang="en-US" dirty="0"/>
              <a:t>files and/or other directories. A directory that is inside another directory is referred</a:t>
            </a:r>
          </a:p>
          <a:p>
            <a:r>
              <a:rPr lang="en-US" dirty="0"/>
              <a:t>to as a subdirectory. A directory is simply a file that contains a list of file names plus</a:t>
            </a:r>
          </a:p>
          <a:p>
            <a:r>
              <a:rPr lang="en-US" dirty="0"/>
              <a:t>pointers to associated </a:t>
            </a:r>
            <a:r>
              <a:rPr lang="en-US" dirty="0" err="1"/>
              <a:t>inodes</a:t>
            </a:r>
            <a:r>
              <a:rPr lang="en-US" dirty="0"/>
              <a:t>. Thus, associated with each directory is its own </a:t>
            </a:r>
            <a:r>
              <a:rPr lang="en-US" dirty="0" err="1"/>
              <a:t>inode</a:t>
            </a:r>
            <a:r>
              <a:rPr lang="en-US" dirty="0"/>
              <a:t>.</a:t>
            </a:r>
            <a:endParaRPr lang="en-US" dirty="0">
              <a:latin typeface="Times New Roman" pitchFamily="-110" charset="0"/>
            </a:endParaRPr>
          </a:p>
        </p:txBody>
      </p:sp>
    </p:spTree>
    <p:extLst>
      <p:ext uri="{BB962C8B-B14F-4D97-AF65-F5344CB8AC3E}">
        <p14:creationId xmlns:p14="http://schemas.microsoft.com/office/powerpoint/2010/main" val="2839240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13</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a:t>Most UNIX systems depend on, or at least are based on, the file access control</a:t>
            </a:r>
          </a:p>
          <a:p>
            <a:r>
              <a:rPr lang="en-US" dirty="0"/>
              <a:t>scheme introduced with the early versions of UNIX. Each UNIX user is assigned</a:t>
            </a:r>
          </a:p>
          <a:p>
            <a:r>
              <a:rPr lang="en-US" dirty="0"/>
              <a:t>a unique user identification number (user ID). A user is also a member of a primary</a:t>
            </a:r>
          </a:p>
          <a:p>
            <a:r>
              <a:rPr lang="en-US" dirty="0"/>
              <a:t>group, and possibly a number of other groups, each identified by a group ID.</a:t>
            </a:r>
          </a:p>
          <a:p>
            <a:r>
              <a:rPr lang="en-US" dirty="0"/>
              <a:t>When a file is created, it is designated as owned by a particular user and marked</a:t>
            </a:r>
          </a:p>
          <a:p>
            <a:r>
              <a:rPr lang="en-US" dirty="0"/>
              <a:t>with that user’s ID. It also belongs to a specific group, which initially is either its</a:t>
            </a:r>
          </a:p>
          <a:p>
            <a:r>
              <a:rPr lang="en-US" dirty="0"/>
              <a:t>creator’s primary group, or the group of its parent directory if that directory has</a:t>
            </a:r>
          </a:p>
          <a:p>
            <a:r>
              <a:rPr lang="en-US" dirty="0" err="1"/>
              <a:t>SetGID</a:t>
            </a:r>
            <a:r>
              <a:rPr lang="en-US" dirty="0"/>
              <a:t> permission set. Associated with each file is a set of 12 protection bits. The</a:t>
            </a:r>
          </a:p>
          <a:p>
            <a:r>
              <a:rPr lang="en-US" dirty="0"/>
              <a:t>owner ID, group ID, and protection bits are part of the file’s </a:t>
            </a:r>
            <a:r>
              <a:rPr lang="en-US" dirty="0" err="1"/>
              <a:t>inode</a:t>
            </a:r>
            <a:r>
              <a:rPr lang="en-US" dirty="0"/>
              <a:t>.</a:t>
            </a:r>
          </a:p>
          <a:p>
            <a:endParaRPr lang="en-US" dirty="0"/>
          </a:p>
          <a:p>
            <a:r>
              <a:rPr lang="en-US" dirty="0"/>
              <a:t>Nine of the protection bits specify read, write, and execute permission for the</a:t>
            </a:r>
          </a:p>
          <a:p>
            <a:r>
              <a:rPr lang="en-US" dirty="0"/>
              <a:t>owner of the file, other members of the group to which this file belongs, and all other</a:t>
            </a:r>
          </a:p>
          <a:p>
            <a:r>
              <a:rPr lang="en-US" dirty="0"/>
              <a:t>users. These form a hierarchy of owner, group, and all others, with the highest relevant</a:t>
            </a:r>
          </a:p>
          <a:p>
            <a:r>
              <a:rPr lang="en-US" dirty="0"/>
              <a:t>set of permissions being used. Figure 4.5a shows an example in which the file owner has</a:t>
            </a:r>
          </a:p>
          <a:p>
            <a:r>
              <a:rPr lang="en-US" dirty="0"/>
              <a:t>read and write access; all other members of the file’s group have read access, and users</a:t>
            </a:r>
          </a:p>
          <a:p>
            <a:r>
              <a:rPr lang="en-US" dirty="0"/>
              <a:t>outside the group have no access rights to the file. When applied to a directory, the read</a:t>
            </a:r>
          </a:p>
          <a:p>
            <a:r>
              <a:rPr lang="en-US" dirty="0"/>
              <a:t>and write bits grant the right to list and to create/rename/delete files in the directory.</a:t>
            </a:r>
          </a:p>
          <a:p>
            <a:r>
              <a:rPr lang="en-US" dirty="0"/>
              <a:t>The execute bit grants to right to descend into the directory or search it for a filename.</a:t>
            </a:r>
            <a:endParaRPr lang="en-US" dirty="0">
              <a:latin typeface="Times New Roman" pitchFamily="-110" charset="0"/>
            </a:endParaRPr>
          </a:p>
        </p:txBody>
      </p:sp>
    </p:spTree>
    <p:extLst>
      <p:ext uri="{BB962C8B-B14F-4D97-AF65-F5344CB8AC3E}">
        <p14:creationId xmlns:p14="http://schemas.microsoft.com/office/powerpoint/2010/main" val="2798779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14</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a:t>The remaining three bits define special additional behavior for files or directories.</a:t>
            </a:r>
          </a:p>
          <a:p>
            <a:r>
              <a:rPr lang="en-US" dirty="0"/>
              <a:t>Two of these are the “set user ID” (</a:t>
            </a:r>
            <a:r>
              <a:rPr lang="en-US" dirty="0" err="1"/>
              <a:t>SetUID</a:t>
            </a:r>
            <a:r>
              <a:rPr lang="en-US" dirty="0"/>
              <a:t>) and “set group ID” (</a:t>
            </a:r>
            <a:r>
              <a:rPr lang="en-US" dirty="0" err="1"/>
              <a:t>SetGID</a:t>
            </a:r>
            <a:r>
              <a:rPr lang="en-US" dirty="0"/>
              <a:t>)</a:t>
            </a:r>
          </a:p>
          <a:p>
            <a:r>
              <a:rPr lang="en-US" dirty="0"/>
              <a:t>permissions. If these are set on an executable file, the operating system functions as</a:t>
            </a:r>
          </a:p>
          <a:p>
            <a:r>
              <a:rPr lang="en-US" dirty="0"/>
              <a:t>follows. When a user (with execute privileges for this file) executes the file, the system</a:t>
            </a:r>
          </a:p>
          <a:p>
            <a:r>
              <a:rPr lang="en-US" dirty="0"/>
              <a:t>temporarily allocates the rights of the user’s ID of the file creator, or the file’s group,</a:t>
            </a:r>
          </a:p>
          <a:p>
            <a:r>
              <a:rPr lang="en-US" dirty="0"/>
              <a:t>respectively, to those of the user executing the file. These are known as the “effective</a:t>
            </a:r>
          </a:p>
          <a:p>
            <a:r>
              <a:rPr lang="en-US" dirty="0"/>
              <a:t>user ID” and “effective group ID” and are used in addition to the “real user ID” and</a:t>
            </a:r>
          </a:p>
          <a:p>
            <a:r>
              <a:rPr lang="en-US" dirty="0"/>
              <a:t>“real group ID” of the executing user when making access control decisions for this</a:t>
            </a:r>
          </a:p>
          <a:p>
            <a:r>
              <a:rPr lang="en-US" dirty="0"/>
              <a:t>program. This change is only effective while the program is being executed. This feature</a:t>
            </a:r>
          </a:p>
          <a:p>
            <a:r>
              <a:rPr lang="en-US" dirty="0"/>
              <a:t>enables the creation and use of privileged programs that may use files normally</a:t>
            </a:r>
          </a:p>
          <a:p>
            <a:r>
              <a:rPr lang="en-US" dirty="0"/>
              <a:t>inaccessible to other users. It enables users to access certain files in a controlled fashion.</a:t>
            </a:r>
          </a:p>
          <a:p>
            <a:r>
              <a:rPr lang="en-US" dirty="0"/>
              <a:t>Alternatively, when applied to a directory, the </a:t>
            </a:r>
            <a:r>
              <a:rPr lang="en-US" dirty="0" err="1"/>
              <a:t>SetGID</a:t>
            </a:r>
            <a:r>
              <a:rPr lang="en-US" dirty="0"/>
              <a:t> permission indicates that newly</a:t>
            </a:r>
          </a:p>
          <a:p>
            <a:r>
              <a:rPr lang="en-US" dirty="0"/>
              <a:t>created files will inherit the group of this directory. The </a:t>
            </a:r>
            <a:r>
              <a:rPr lang="en-US" dirty="0" err="1"/>
              <a:t>SetUID</a:t>
            </a:r>
            <a:r>
              <a:rPr lang="en-US" dirty="0"/>
              <a:t> permission is ignored.</a:t>
            </a:r>
          </a:p>
          <a:p>
            <a:endParaRPr lang="en-US" dirty="0"/>
          </a:p>
          <a:p>
            <a:r>
              <a:rPr lang="en-US" dirty="0"/>
              <a:t>The final permission bit is the “Sticky” bit. When set on a file, this originally</a:t>
            </a:r>
          </a:p>
          <a:p>
            <a:r>
              <a:rPr lang="en-US" dirty="0"/>
              <a:t>indicated that the system should retain the file contents in memory following execution.</a:t>
            </a:r>
          </a:p>
          <a:p>
            <a:r>
              <a:rPr lang="en-US" dirty="0"/>
              <a:t>This is no longer used. When applied to a directory, though, it specifies that</a:t>
            </a:r>
          </a:p>
          <a:p>
            <a:r>
              <a:rPr lang="en-US" dirty="0"/>
              <a:t>only the owner of any file in the directory can rename, move, or delete that file. This</a:t>
            </a:r>
          </a:p>
          <a:p>
            <a:r>
              <a:rPr lang="en-US" dirty="0"/>
              <a:t>is useful for managing files in shared temporary directories.</a:t>
            </a:r>
          </a:p>
          <a:p>
            <a:endParaRPr lang="en-US" dirty="0"/>
          </a:p>
          <a:p>
            <a:r>
              <a:rPr lang="en-US" dirty="0"/>
              <a:t>One particular user ID is designated as “</a:t>
            </a:r>
            <a:r>
              <a:rPr lang="en-US" dirty="0" err="1"/>
              <a:t>superuser</a:t>
            </a:r>
            <a:r>
              <a:rPr lang="en-US" dirty="0"/>
              <a:t>.” The </a:t>
            </a:r>
            <a:r>
              <a:rPr lang="en-US" dirty="0" err="1"/>
              <a:t>superuser</a:t>
            </a:r>
            <a:r>
              <a:rPr lang="en-US" dirty="0"/>
              <a:t> is</a:t>
            </a:r>
          </a:p>
          <a:p>
            <a:r>
              <a:rPr lang="en-US" dirty="0"/>
              <a:t>exempt from the usual file access control constraints and has </a:t>
            </a:r>
            <a:r>
              <a:rPr lang="en-US" dirty="0" err="1"/>
              <a:t>systemwide</a:t>
            </a:r>
            <a:r>
              <a:rPr lang="en-US" dirty="0"/>
              <a:t> access.</a:t>
            </a:r>
          </a:p>
          <a:p>
            <a:r>
              <a:rPr lang="en-US" dirty="0"/>
              <a:t>Any program that is owned by, and </a:t>
            </a:r>
            <a:r>
              <a:rPr lang="en-US" dirty="0" err="1"/>
              <a:t>SetUID</a:t>
            </a:r>
            <a:r>
              <a:rPr lang="en-US" dirty="0"/>
              <a:t> to, the “</a:t>
            </a:r>
            <a:r>
              <a:rPr lang="en-US" dirty="0" err="1"/>
              <a:t>superuser</a:t>
            </a:r>
            <a:r>
              <a:rPr lang="en-US" dirty="0"/>
              <a:t>” potentially grants</a:t>
            </a:r>
          </a:p>
          <a:p>
            <a:r>
              <a:rPr lang="en-US" dirty="0"/>
              <a:t>unrestricted access to the system to any user executing that program. Hence great</a:t>
            </a:r>
          </a:p>
          <a:p>
            <a:r>
              <a:rPr lang="en-US" dirty="0"/>
              <a:t>care is needed when writing such programs.</a:t>
            </a:r>
            <a:br>
              <a:rPr lang="en-US" dirty="0"/>
            </a:br>
            <a:r>
              <a:rPr lang="en-US" altLang="zh-CN" sz="1200" dirty="0">
                <a:effectLst>
                  <a:outerShdw blurRad="38100" dist="38100" dir="2700000" algn="tl">
                    <a:srgbClr val="0064E2"/>
                  </a:outerShdw>
                </a:effectLst>
              </a:rPr>
              <a:t>If they are set on an executable program: when a user (with execute right for this file) executes the program, the system temporarily elevates the user’s access rights to the rights of the file creator (for </a:t>
            </a:r>
            <a:r>
              <a:rPr lang="en-US" altLang="zh-CN" sz="1200" dirty="0" err="1">
                <a:effectLst>
                  <a:outerShdw blurRad="38100" dist="38100" dir="2700000" algn="tl">
                    <a:srgbClr val="0064E2"/>
                  </a:outerShdw>
                </a:effectLst>
                <a:ea typeface="ＭＳ Ｐゴシック" pitchFamily="-1" charset="-128"/>
                <a:cs typeface="ＭＳ Ｐゴシック" pitchFamily="-1" charset="-128"/>
              </a:rPr>
              <a:t>SetUID</a:t>
            </a:r>
            <a:r>
              <a:rPr lang="en-US" altLang="zh-CN" sz="1200" dirty="0">
                <a:effectLst>
                  <a:outerShdw blurRad="38100" dist="38100" dir="2700000" algn="tl">
                    <a:srgbClr val="0064E2"/>
                  </a:outerShdw>
                </a:effectLst>
                <a:ea typeface="ＭＳ Ｐゴシック" pitchFamily="-1" charset="-128"/>
                <a:cs typeface="ＭＳ Ｐゴシック" pitchFamily="-1" charset="-128"/>
              </a:rPr>
              <a:t>)</a:t>
            </a:r>
            <a:r>
              <a:rPr lang="en-US" altLang="zh-CN" sz="1200" dirty="0">
                <a:effectLst>
                  <a:outerShdw blurRad="38100" dist="38100" dir="2700000" algn="tl">
                    <a:srgbClr val="0064E2"/>
                  </a:outerShdw>
                </a:effectLst>
              </a:rPr>
              <a:t>, or the file’s group (for </a:t>
            </a:r>
            <a:r>
              <a:rPr lang="en-US" altLang="zh-CN" sz="1200" dirty="0" err="1">
                <a:effectLst>
                  <a:outerShdw blurRad="38100" dist="38100" dir="2700000" algn="tl">
                    <a:srgbClr val="0064E2"/>
                  </a:outerShdw>
                </a:effectLst>
                <a:ea typeface="ＭＳ Ｐゴシック" pitchFamily="-1" charset="-128"/>
                <a:cs typeface="ＭＳ Ｐゴシック" pitchFamily="-1" charset="-128"/>
              </a:rPr>
              <a:t>SetGID</a:t>
            </a:r>
            <a:r>
              <a:rPr lang="en-US" altLang="zh-CN" sz="1200" dirty="0">
                <a:effectLst>
                  <a:outerShdw blurRad="38100" dist="38100" dir="2700000" algn="tl">
                    <a:srgbClr val="0064E2"/>
                  </a:outerShdw>
                </a:effectLst>
                <a:ea typeface="ＭＳ Ｐゴシック" pitchFamily="-1" charset="-128"/>
                <a:cs typeface="ＭＳ Ｐゴシック" pitchFamily="-1" charset="-128"/>
              </a:rPr>
              <a:t>)</a:t>
            </a:r>
            <a:r>
              <a:rPr lang="en-US" altLang="zh-CN" sz="1200" dirty="0">
                <a:effectLst>
                  <a:outerShdw blurRad="38100" dist="38100" dir="2700000" algn="tl">
                    <a:srgbClr val="0064E2"/>
                  </a:outerShdw>
                </a:effectLst>
              </a:rPr>
              <a:t>, known as the “effective user ID”/“effective group ID”.</a:t>
            </a:r>
            <a:endParaRPr lang="en-US" dirty="0"/>
          </a:p>
        </p:txBody>
      </p:sp>
    </p:spTree>
    <p:extLst>
      <p:ext uri="{BB962C8B-B14F-4D97-AF65-F5344CB8AC3E}">
        <p14:creationId xmlns:p14="http://schemas.microsoft.com/office/powerpoint/2010/main" val="17831753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16</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altLang="zh-CN" dirty="0"/>
              <a:t>This access scheme is adequate when file access requirements align with users</a:t>
            </a:r>
          </a:p>
          <a:p>
            <a:r>
              <a:rPr lang="en-US" altLang="zh-CN" dirty="0"/>
              <a:t>and a modest number of groups of users. For example, suppose a user wants to give</a:t>
            </a:r>
          </a:p>
          <a:p>
            <a:r>
              <a:rPr lang="en-US" altLang="zh-CN" dirty="0"/>
              <a:t>read access for file X to users A and B and read access for file Y to users B and C. We</a:t>
            </a:r>
          </a:p>
          <a:p>
            <a:r>
              <a:rPr lang="en-US" altLang="zh-CN" dirty="0"/>
              <a:t>would need at least two user groups, and user B would need to belong to both groups</a:t>
            </a:r>
          </a:p>
          <a:p>
            <a:r>
              <a:rPr lang="en-US" altLang="zh-CN" dirty="0"/>
              <a:t>in order to access the two files. However, if there are a large number of different</a:t>
            </a:r>
          </a:p>
          <a:p>
            <a:r>
              <a:rPr lang="en-US" altLang="zh-CN" dirty="0"/>
              <a:t>groupings of users requiring a range of access rights to different files, then a very large</a:t>
            </a:r>
          </a:p>
          <a:p>
            <a:r>
              <a:rPr lang="en-US" altLang="zh-CN" dirty="0"/>
              <a:t>number of groups may be needed to provide this. This rapidly becomes unwieldy and</a:t>
            </a:r>
          </a:p>
          <a:p>
            <a:r>
              <a:rPr lang="en-US" altLang="zh-CN" dirty="0"/>
              <a:t>difficult to manage, even if possible at all. One way to overcome this problem is to use</a:t>
            </a:r>
          </a:p>
          <a:p>
            <a:r>
              <a:rPr lang="en-US" altLang="zh-CN" dirty="0"/>
              <a:t>access control lists, which are provided in most modern UNIX systems.</a:t>
            </a:r>
          </a:p>
          <a:p>
            <a:endParaRPr lang="en-US" altLang="zh-CN" dirty="0"/>
          </a:p>
          <a:p>
            <a:r>
              <a:rPr lang="en-US" altLang="zh-CN" dirty="0"/>
              <a:t>A final point to note is that the traditional UNIX file access control scheme</a:t>
            </a:r>
          </a:p>
          <a:p>
            <a:r>
              <a:rPr lang="en-US" altLang="zh-CN" dirty="0"/>
              <a:t>implements a simple protection domain structure. A domain is associated with the</a:t>
            </a:r>
          </a:p>
          <a:p>
            <a:r>
              <a:rPr lang="en-US" altLang="zh-CN" dirty="0"/>
              <a:t>user, and switching the domain corresponds to changing the user ID temporarily.</a:t>
            </a:r>
            <a:endParaRPr lang="en-US" altLang="zh-CN" dirty="0">
              <a:latin typeface="Times New Roman" pitchFamily="-110" charset="0"/>
            </a:endParaRPr>
          </a:p>
          <a:p>
            <a:endParaRPr lang="en-US" dirty="0"/>
          </a:p>
          <a:p>
            <a:r>
              <a:rPr lang="en-US" dirty="0"/>
              <a:t>Many modern UNIX and UNIX-based operating systems support access control</a:t>
            </a:r>
          </a:p>
          <a:p>
            <a:r>
              <a:rPr lang="en-US" dirty="0"/>
              <a:t>lists, including FreeBSD, </a:t>
            </a:r>
            <a:r>
              <a:rPr lang="en-US" dirty="0" err="1"/>
              <a:t>OpenBSD</a:t>
            </a:r>
            <a:r>
              <a:rPr lang="en-US" dirty="0"/>
              <a:t>, Linux, and Solaris. In this section, we describe</a:t>
            </a:r>
          </a:p>
          <a:p>
            <a:r>
              <a:rPr lang="en-US" dirty="0"/>
              <a:t>FreeBSD, but other implementations have essentially the same features and interface.</a:t>
            </a:r>
          </a:p>
          <a:p>
            <a:r>
              <a:rPr lang="en-US" dirty="0"/>
              <a:t>The feature is referred to as extended access control list, while the traditional</a:t>
            </a:r>
          </a:p>
          <a:p>
            <a:r>
              <a:rPr lang="en-US" dirty="0"/>
              <a:t>UNIX approach is referred to as minimal access control list.</a:t>
            </a:r>
          </a:p>
          <a:p>
            <a:endParaRPr lang="en-US" dirty="0"/>
          </a:p>
          <a:p>
            <a:r>
              <a:rPr lang="en-US" dirty="0"/>
              <a:t>FreeBSD allows the administrator to assign a list of UNIX user IDs and groups</a:t>
            </a:r>
          </a:p>
          <a:p>
            <a:r>
              <a:rPr lang="en-US" dirty="0"/>
              <a:t>to a file by using the </a:t>
            </a:r>
            <a:r>
              <a:rPr lang="en-US" dirty="0" err="1"/>
              <a:t>setfacl</a:t>
            </a:r>
            <a:r>
              <a:rPr lang="en-US" dirty="0"/>
              <a:t> command. Any number of users and groups can be</a:t>
            </a:r>
          </a:p>
          <a:p>
            <a:r>
              <a:rPr lang="en-US" dirty="0"/>
              <a:t>associated with a file, each with three protection bits (read, write, execute), offering a</a:t>
            </a:r>
          </a:p>
          <a:p>
            <a:r>
              <a:rPr lang="en-US" dirty="0"/>
              <a:t>flexible mechanism for assigning access rights. A file need not have an ACL but may be</a:t>
            </a:r>
          </a:p>
          <a:p>
            <a:r>
              <a:rPr lang="en-US" dirty="0"/>
              <a:t>protected solely by the traditional UNIX file access mechanism. Free BSD files include</a:t>
            </a:r>
          </a:p>
          <a:p>
            <a:r>
              <a:rPr lang="en-US" dirty="0"/>
              <a:t>an additional protection bit that indicates whether the file has an extended ACL.</a:t>
            </a:r>
          </a:p>
          <a:p>
            <a:endParaRPr lang="en-US" dirty="0"/>
          </a:p>
        </p:txBody>
      </p:sp>
    </p:spTree>
    <p:extLst>
      <p:ext uri="{BB962C8B-B14F-4D97-AF65-F5344CB8AC3E}">
        <p14:creationId xmlns:p14="http://schemas.microsoft.com/office/powerpoint/2010/main" val="900472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17</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a:t>Traditional DAC systems define the access rights of individual users and groups</a:t>
            </a:r>
          </a:p>
          <a:p>
            <a:r>
              <a:rPr lang="en-US" dirty="0"/>
              <a:t>of users. In contrast, RBAC is based on the roles that users assume in a system</a:t>
            </a:r>
          </a:p>
          <a:p>
            <a:r>
              <a:rPr lang="en-US" dirty="0"/>
              <a:t>rather than the user’s identity. Typically, RBAC models define a role as a job function</a:t>
            </a:r>
          </a:p>
          <a:p>
            <a:r>
              <a:rPr lang="en-US" dirty="0"/>
              <a:t>within an organization. RBAC systems assign access rights to roles instead of</a:t>
            </a:r>
          </a:p>
          <a:p>
            <a:r>
              <a:rPr lang="en-US" dirty="0"/>
              <a:t>individual users. In turn, users are assigned to different roles, either statically or</a:t>
            </a:r>
          </a:p>
          <a:p>
            <a:r>
              <a:rPr lang="en-US" dirty="0"/>
              <a:t>dynamically, according to their responsibilities.</a:t>
            </a:r>
          </a:p>
          <a:p>
            <a:endParaRPr lang="en-US" dirty="0"/>
          </a:p>
          <a:p>
            <a:r>
              <a:rPr lang="en-US" dirty="0"/>
              <a:t>RBAC now enjoys widespread commercial use and remains an area of active</a:t>
            </a:r>
          </a:p>
          <a:p>
            <a:r>
              <a:rPr lang="en-US" dirty="0"/>
              <a:t>research. The National Institute of Standards and Technology (NIST) has issued a</a:t>
            </a:r>
          </a:p>
          <a:p>
            <a:r>
              <a:rPr lang="en-US" dirty="0"/>
              <a:t>standard, </a:t>
            </a:r>
            <a:r>
              <a:rPr lang="en-US" i="1" dirty="0"/>
              <a:t>Security Requirements for Cryptographic Modules (FIPS PUB 140-3, September</a:t>
            </a:r>
            <a:r>
              <a:rPr lang="en-US" i="1" baseline="0" dirty="0"/>
              <a:t> 2009</a:t>
            </a:r>
            <a:r>
              <a:rPr lang="en-US" dirty="0"/>
              <a:t>), </a:t>
            </a:r>
          </a:p>
          <a:p>
            <a:r>
              <a:rPr lang="en-US" dirty="0"/>
              <a:t>that requires support for access control and administration through roles.</a:t>
            </a:r>
          </a:p>
          <a:p>
            <a:endParaRPr lang="en-US" dirty="0"/>
          </a:p>
          <a:p>
            <a:r>
              <a:rPr lang="en-US" dirty="0"/>
              <a:t>The relationship of users to roles is many to many, as is the relationship of</a:t>
            </a:r>
          </a:p>
          <a:p>
            <a:r>
              <a:rPr lang="en-US" dirty="0"/>
              <a:t>roles to resources, or system objects (Figure 4.6). The set of users changes, in some</a:t>
            </a:r>
          </a:p>
          <a:p>
            <a:r>
              <a:rPr lang="en-US" dirty="0"/>
              <a:t>environments frequently, and the assignment of a user to one or more roles may</a:t>
            </a:r>
          </a:p>
          <a:p>
            <a:r>
              <a:rPr lang="en-US" dirty="0"/>
              <a:t>also be dynamic. The set of roles in the system in most environments is relatively</a:t>
            </a:r>
          </a:p>
          <a:p>
            <a:r>
              <a:rPr lang="en-US" dirty="0"/>
              <a:t>static, with only occasional additions or deletions. Each role will have specific access</a:t>
            </a:r>
          </a:p>
          <a:p>
            <a:r>
              <a:rPr lang="en-US" dirty="0"/>
              <a:t>rights to one or more resources. The set of resources and the specific access rights</a:t>
            </a:r>
          </a:p>
          <a:p>
            <a:r>
              <a:rPr lang="en-US" dirty="0"/>
              <a:t>associated with a particular role are also likely to change infrequently.</a:t>
            </a:r>
            <a:endParaRPr lang="en-US" dirty="0">
              <a:latin typeface="Times New Roman" pitchFamily="-110" charset="0"/>
            </a:endParaRPr>
          </a:p>
        </p:txBody>
      </p:sp>
    </p:spTree>
    <p:extLst>
      <p:ext uri="{BB962C8B-B14F-4D97-AF65-F5344CB8AC3E}">
        <p14:creationId xmlns:p14="http://schemas.microsoft.com/office/powerpoint/2010/main" val="3375590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18</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a:t>We can use the access matrix representation to depict the key elements of an</a:t>
            </a:r>
          </a:p>
          <a:p>
            <a:r>
              <a:rPr lang="en-US" dirty="0"/>
              <a:t>RBAC system in simple terms, as shown in Figure 4.7. The upper matrix relates</a:t>
            </a:r>
          </a:p>
          <a:p>
            <a:r>
              <a:rPr lang="en-US" dirty="0"/>
              <a:t>individual users to roles. Typically there are many more users than roles. Each matrix</a:t>
            </a:r>
          </a:p>
          <a:p>
            <a:r>
              <a:rPr lang="en-US" dirty="0"/>
              <a:t>entry is either blank or marked, the latter indicating that this user is assigned to this</a:t>
            </a:r>
          </a:p>
          <a:p>
            <a:r>
              <a:rPr lang="en-US" dirty="0"/>
              <a:t>role. Note that a single user may be assigned multiple roles (more than one mark in a</a:t>
            </a:r>
          </a:p>
          <a:p>
            <a:r>
              <a:rPr lang="en-US" dirty="0"/>
              <a:t>row) and that multiple users may be assigned to a single role (more than one mark in</a:t>
            </a:r>
          </a:p>
          <a:p>
            <a:r>
              <a:rPr lang="en-US" dirty="0"/>
              <a:t>a column). The lower matrix has the same structure as the DAC access control matrix,</a:t>
            </a:r>
          </a:p>
          <a:p>
            <a:r>
              <a:rPr lang="en-US" dirty="0"/>
              <a:t>with roles as subjects. Typically, there are few roles and many objects, or resources.</a:t>
            </a:r>
          </a:p>
          <a:p>
            <a:r>
              <a:rPr lang="en-US" dirty="0"/>
              <a:t>In this matrix the entries are the specific access rights enjoyed by the roles. Note that a</a:t>
            </a:r>
          </a:p>
          <a:p>
            <a:r>
              <a:rPr lang="en-US" dirty="0"/>
              <a:t>role can be treated as an object, allowing the definition of role hierarchies.</a:t>
            </a:r>
          </a:p>
          <a:p>
            <a:endParaRPr lang="en-US" dirty="0"/>
          </a:p>
          <a:p>
            <a:r>
              <a:rPr lang="en-US" dirty="0"/>
              <a:t>RBAC lends itself to an effective implementation of the principle of least</a:t>
            </a:r>
          </a:p>
          <a:p>
            <a:r>
              <a:rPr lang="en-US" dirty="0"/>
              <a:t>privilege, referred to in Chapter</a:t>
            </a:r>
            <a:r>
              <a:rPr lang="en-US" baseline="0" dirty="0"/>
              <a:t> </a:t>
            </a:r>
            <a:r>
              <a:rPr lang="en-US" dirty="0"/>
              <a:t>1. Each role should contain the minimum set of</a:t>
            </a:r>
          </a:p>
          <a:p>
            <a:r>
              <a:rPr lang="en-US" dirty="0"/>
              <a:t>access rights needed for that role. A user is assigned to a role that enables him or her</a:t>
            </a:r>
          </a:p>
          <a:p>
            <a:r>
              <a:rPr lang="en-US" dirty="0"/>
              <a:t>to perform only what is required for that role. Multiple users assigned to the same</a:t>
            </a:r>
          </a:p>
          <a:p>
            <a:r>
              <a:rPr lang="en-US" dirty="0"/>
              <a:t>role, enjoy the same minimal set of access rights.</a:t>
            </a:r>
            <a:endParaRPr lang="en-US" dirty="0">
              <a:latin typeface="Times New Roman" pitchFamily="-110" charset="0"/>
            </a:endParaRPr>
          </a:p>
        </p:txBody>
      </p:sp>
    </p:spTree>
    <p:extLst>
      <p:ext uri="{BB962C8B-B14F-4D97-AF65-F5344CB8AC3E}">
        <p14:creationId xmlns:p14="http://schemas.microsoft.com/office/powerpoint/2010/main" val="20002534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19</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a:t>A variety of functions and services can be included under the general RBAC</a:t>
            </a:r>
          </a:p>
          <a:p>
            <a:r>
              <a:rPr lang="en-US" b="0" dirty="0"/>
              <a:t>approach. To clarify the various aspects of RBAC, it is useful to define a set of</a:t>
            </a:r>
          </a:p>
          <a:p>
            <a:r>
              <a:rPr lang="en-US" b="0" dirty="0"/>
              <a:t>abstract models of RBAC functionality.</a:t>
            </a:r>
          </a:p>
          <a:p>
            <a:endParaRPr lang="en-US" b="0" dirty="0"/>
          </a:p>
          <a:p>
            <a:r>
              <a:rPr lang="en-US" b="0" dirty="0"/>
              <a:t>[SAND96] defines a family of reference models that has served as the basis</a:t>
            </a:r>
          </a:p>
          <a:p>
            <a:r>
              <a:rPr lang="en-US" b="0" dirty="0"/>
              <a:t>for ongoing standardization efforts. This family consists of four models that are</a:t>
            </a:r>
          </a:p>
          <a:p>
            <a:r>
              <a:rPr lang="en-US" b="0" dirty="0"/>
              <a:t>related to each other as shown in Figure 4.8a. and Table 4.3. RBAC</a:t>
            </a:r>
            <a:r>
              <a:rPr lang="en-US" b="0" baseline="-25000" dirty="0"/>
              <a:t>0</a:t>
            </a:r>
            <a:r>
              <a:rPr lang="en-US" b="0" dirty="0"/>
              <a:t> contains the</a:t>
            </a:r>
          </a:p>
          <a:p>
            <a:r>
              <a:rPr lang="en-US" b="0" dirty="0"/>
              <a:t>minimum functionality for an RBAC system. RBAC</a:t>
            </a:r>
            <a:r>
              <a:rPr lang="en-US" b="0" baseline="-25000" dirty="0"/>
              <a:t>1</a:t>
            </a:r>
            <a:r>
              <a:rPr lang="en-US" b="0" dirty="0"/>
              <a:t> includes the RBAC</a:t>
            </a:r>
            <a:r>
              <a:rPr lang="en-US" b="0" baseline="-25000" dirty="0"/>
              <a:t>0</a:t>
            </a:r>
            <a:r>
              <a:rPr lang="en-US" b="0" dirty="0"/>
              <a:t> functionality</a:t>
            </a:r>
          </a:p>
          <a:p>
            <a:r>
              <a:rPr lang="en-US" b="0" dirty="0"/>
              <a:t>and adds role hierarchies, which enable one role to inherit permissions</a:t>
            </a:r>
          </a:p>
          <a:p>
            <a:r>
              <a:rPr lang="en-US" b="0" dirty="0"/>
              <a:t>from another role. RBAC</a:t>
            </a:r>
            <a:r>
              <a:rPr lang="en-US" b="0" baseline="-25000" dirty="0"/>
              <a:t>2</a:t>
            </a:r>
            <a:r>
              <a:rPr lang="en-US" b="0" dirty="0"/>
              <a:t> includes RBAC</a:t>
            </a:r>
            <a:r>
              <a:rPr lang="en-US" b="0" baseline="-25000" dirty="0"/>
              <a:t>0</a:t>
            </a:r>
            <a:r>
              <a:rPr lang="en-US" b="0" dirty="0"/>
              <a:t> and adds constraints, which restrict</a:t>
            </a:r>
          </a:p>
          <a:p>
            <a:r>
              <a:rPr lang="en-US" b="0" dirty="0"/>
              <a:t>the ways in which the components of a RBAC system may be configured. RBAC</a:t>
            </a:r>
            <a:r>
              <a:rPr lang="en-US" b="0" baseline="-25000" dirty="0"/>
              <a:t>3</a:t>
            </a:r>
          </a:p>
          <a:p>
            <a:r>
              <a:rPr lang="en-US" b="0" dirty="0"/>
              <a:t>contains the functionality of RBAC</a:t>
            </a:r>
            <a:r>
              <a:rPr lang="en-US" b="0" baseline="-25000" dirty="0"/>
              <a:t>0</a:t>
            </a:r>
            <a:r>
              <a:rPr lang="en-US" b="0" dirty="0"/>
              <a:t>, RBAC</a:t>
            </a:r>
            <a:r>
              <a:rPr lang="en-US" b="0" baseline="-25000" dirty="0"/>
              <a:t>1</a:t>
            </a:r>
            <a:r>
              <a:rPr lang="en-US" b="0" dirty="0"/>
              <a:t>, and RBAC</a:t>
            </a:r>
            <a:r>
              <a:rPr lang="en-US" b="0" baseline="-25000" dirty="0"/>
              <a:t>2</a:t>
            </a:r>
            <a:r>
              <a:rPr lang="en-US" b="0" dirty="0"/>
              <a:t>.</a:t>
            </a:r>
          </a:p>
          <a:p>
            <a:endParaRPr lang="en-US" b="0" dirty="0"/>
          </a:p>
          <a:p>
            <a:r>
              <a:rPr lang="en-US" b="0" dirty="0"/>
              <a:t>Base Model—RBAC</a:t>
            </a:r>
            <a:r>
              <a:rPr lang="en-US" b="0" baseline="-25000" dirty="0"/>
              <a:t>0</a:t>
            </a:r>
            <a:r>
              <a:rPr lang="en-US" b="0" dirty="0"/>
              <a:t> Figure 4.9b, without the role hierarchy and constraints,</a:t>
            </a:r>
          </a:p>
          <a:p>
            <a:r>
              <a:rPr lang="en-US" b="0" dirty="0"/>
              <a:t>contains the four types of entities in an RBAC</a:t>
            </a:r>
            <a:r>
              <a:rPr lang="en-US" b="0" baseline="-25000" dirty="0"/>
              <a:t>0</a:t>
            </a:r>
            <a:r>
              <a:rPr lang="en-US" b="0" dirty="0"/>
              <a:t> system:</a:t>
            </a:r>
          </a:p>
          <a:p>
            <a:endParaRPr lang="en-US" b="0" dirty="0"/>
          </a:p>
          <a:p>
            <a:r>
              <a:rPr lang="en-US" b="0" dirty="0"/>
              <a:t>• User: An individual that has access to this computer system. Each individual</a:t>
            </a:r>
          </a:p>
          <a:p>
            <a:r>
              <a:rPr lang="en-US" b="0" dirty="0"/>
              <a:t>has an associated user ID.</a:t>
            </a:r>
          </a:p>
          <a:p>
            <a:endParaRPr lang="en-US" b="0" dirty="0"/>
          </a:p>
          <a:p>
            <a:r>
              <a:rPr lang="en-US" b="0" dirty="0"/>
              <a:t>Role: A named job function within the organization that controls this computer</a:t>
            </a:r>
          </a:p>
          <a:p>
            <a:r>
              <a:rPr lang="en-US" b="0" dirty="0"/>
              <a:t>system. Typically, associated with each role is a description of the authority and</a:t>
            </a:r>
          </a:p>
          <a:p>
            <a:r>
              <a:rPr lang="en-US" b="0" dirty="0"/>
              <a:t>responsibility conferred on this role, and on any user who assumes this role.</a:t>
            </a:r>
          </a:p>
          <a:p>
            <a:endParaRPr lang="en-US" b="0" dirty="0"/>
          </a:p>
          <a:p>
            <a:r>
              <a:rPr lang="en-US" b="0" dirty="0"/>
              <a:t>• Permission: An approval of a particular mode of access to one or more objects.</a:t>
            </a:r>
          </a:p>
          <a:p>
            <a:r>
              <a:rPr lang="en-US" b="0" dirty="0"/>
              <a:t>Equivalent terms are </a:t>
            </a:r>
            <a:r>
              <a:rPr lang="en-US" b="0" i="1" dirty="0"/>
              <a:t>access right, privilege, and authorization.</a:t>
            </a:r>
          </a:p>
          <a:p>
            <a:endParaRPr lang="en-US" b="0" dirty="0"/>
          </a:p>
          <a:p>
            <a:r>
              <a:rPr lang="en-US" b="0" dirty="0"/>
              <a:t>• Session: A mapping between a user and an activated subset of the set of roles</a:t>
            </a:r>
          </a:p>
          <a:p>
            <a:r>
              <a:rPr lang="en-US" b="0" dirty="0"/>
              <a:t>to which the user is assigned.</a:t>
            </a:r>
          </a:p>
          <a:p>
            <a:endParaRPr lang="en-US" b="0" dirty="0">
              <a:latin typeface="Times New Roman" pitchFamily="-110" charset="0"/>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a:latin typeface="Times New Roman" pitchFamily="-110" charset="0"/>
            </a:endParaRPr>
          </a:p>
        </p:txBody>
      </p:sp>
    </p:spTree>
    <p:extLst>
      <p:ext uri="{BB962C8B-B14F-4D97-AF65-F5344CB8AC3E}">
        <p14:creationId xmlns:p14="http://schemas.microsoft.com/office/powerpoint/2010/main" val="40939058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a:t>Scope RBAC Models.</a:t>
            </a:r>
          </a:p>
          <a:p>
            <a:pPr>
              <a:defRPr/>
            </a:pPr>
            <a:endParaRPr lang="en-US" dirty="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20</a:t>
            </a:fld>
            <a:endParaRPr lang="en-AU"/>
          </a:p>
        </p:txBody>
      </p:sp>
    </p:spTree>
    <p:extLst>
      <p:ext uri="{BB962C8B-B14F-4D97-AF65-F5344CB8AC3E}">
        <p14:creationId xmlns:p14="http://schemas.microsoft.com/office/powerpoint/2010/main" val="17155859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a:t>Role hierarchies provide a means of reflecting</a:t>
            </a:r>
          </a:p>
          <a:p>
            <a:pPr>
              <a:defRPr/>
            </a:pPr>
            <a:r>
              <a:rPr lang="en-US" dirty="0"/>
              <a:t>the hierarchical structure of roles in an organization. Typically, job functions with</a:t>
            </a:r>
          </a:p>
          <a:p>
            <a:pPr>
              <a:defRPr/>
            </a:pPr>
            <a:r>
              <a:rPr lang="en-US" dirty="0"/>
              <a:t>greater responsibility have greater authority to access resources. A subordinate job</a:t>
            </a:r>
          </a:p>
          <a:p>
            <a:pPr>
              <a:defRPr/>
            </a:pPr>
            <a:r>
              <a:rPr lang="en-US" dirty="0"/>
              <a:t>function may have a subset of the access rights of the superior job function. Role</a:t>
            </a:r>
          </a:p>
          <a:p>
            <a:pPr>
              <a:defRPr/>
            </a:pPr>
            <a:r>
              <a:rPr lang="en-US" dirty="0"/>
              <a:t>hierarchies make use of the concept of inheritance to enable one role to implicitly</a:t>
            </a:r>
          </a:p>
          <a:p>
            <a:pPr>
              <a:defRPr/>
            </a:pPr>
            <a:r>
              <a:rPr lang="en-US" dirty="0"/>
              <a:t>include access rights associated with a subordinate role.</a:t>
            </a:r>
          </a:p>
          <a:p>
            <a:pPr>
              <a:defRPr/>
            </a:pPr>
            <a:endParaRPr lang="en-US" dirty="0"/>
          </a:p>
          <a:p>
            <a:pPr>
              <a:defRPr/>
            </a:pPr>
            <a:r>
              <a:rPr lang="en-US" dirty="0"/>
              <a:t>Figure 4.9 is an example of a diagram of a role hierarchy. By convention, subordinate</a:t>
            </a:r>
          </a:p>
          <a:p>
            <a:pPr>
              <a:defRPr/>
            </a:pPr>
            <a:r>
              <a:rPr lang="en-US" dirty="0"/>
              <a:t>roles are lower in the diagram. A line between two roles implies that the</a:t>
            </a:r>
          </a:p>
          <a:p>
            <a:pPr>
              <a:defRPr/>
            </a:pPr>
            <a:r>
              <a:rPr lang="en-US" dirty="0"/>
              <a:t>upper role includes all of the access rights of the lower role, as well as other access</a:t>
            </a:r>
          </a:p>
          <a:p>
            <a:pPr>
              <a:defRPr/>
            </a:pPr>
            <a:r>
              <a:rPr lang="en-US" dirty="0"/>
              <a:t>rights not available to the lower role. One role can inherit access rights from multiple</a:t>
            </a:r>
          </a:p>
          <a:p>
            <a:pPr>
              <a:defRPr/>
            </a:pPr>
            <a:r>
              <a:rPr lang="en-US" dirty="0"/>
              <a:t>subordinate roles. For example, in Figure 4.9, the Project Lead role includes all of</a:t>
            </a:r>
          </a:p>
          <a:p>
            <a:pPr>
              <a:defRPr/>
            </a:pPr>
            <a:r>
              <a:rPr lang="en-US" dirty="0"/>
              <a:t>the access rights of the Production Engineer role and of the Quality Engineer role.</a:t>
            </a:r>
          </a:p>
          <a:p>
            <a:pPr>
              <a:defRPr/>
            </a:pPr>
            <a:r>
              <a:rPr lang="en-US" dirty="0"/>
              <a:t>More than one role can inherit from the same subordinate role. For example, both</a:t>
            </a:r>
          </a:p>
          <a:p>
            <a:pPr>
              <a:defRPr/>
            </a:pPr>
            <a:r>
              <a:rPr lang="en-US" dirty="0"/>
              <a:t>the Production Engineer role and the Quality Engineer role include all of the access</a:t>
            </a:r>
          </a:p>
          <a:p>
            <a:pPr>
              <a:defRPr/>
            </a:pPr>
            <a:r>
              <a:rPr lang="en-US" dirty="0"/>
              <a:t>rights of the Engineer role. Additional access rights are also assigned to the Production</a:t>
            </a:r>
          </a:p>
          <a:p>
            <a:pPr>
              <a:defRPr/>
            </a:pPr>
            <a:r>
              <a:rPr lang="en-US" dirty="0"/>
              <a:t>Engineer Role and a different set of additional access rights are assigned to the</a:t>
            </a:r>
          </a:p>
          <a:p>
            <a:pPr>
              <a:defRPr/>
            </a:pPr>
            <a:r>
              <a:rPr lang="en-US" dirty="0"/>
              <a:t>Quality Engineer role. Thus, these two roles have overlapping access rights, namely</a:t>
            </a:r>
          </a:p>
          <a:p>
            <a:pPr>
              <a:defRPr/>
            </a:pPr>
            <a:r>
              <a:rPr lang="en-US" dirty="0"/>
              <a:t>the access rights they share with the Engineer role.</a:t>
            </a:r>
          </a:p>
          <a:p>
            <a:pPr>
              <a:defRPr/>
            </a:pPr>
            <a:endParaRPr lang="en-US" dirty="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21</a:t>
            </a:fld>
            <a:endParaRPr lang="en-AU"/>
          </a:p>
        </p:txBody>
      </p:sp>
    </p:spTree>
    <p:extLst>
      <p:ext uri="{BB962C8B-B14F-4D97-AF65-F5344CB8AC3E}">
        <p14:creationId xmlns:p14="http://schemas.microsoft.com/office/powerpoint/2010/main" val="1391276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2</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As was previously stated, a discretionary access control scheme is one in which an</a:t>
            </a:r>
          </a:p>
          <a:p>
            <a:pPr eaLnBrk="1" hangingPunct="1"/>
            <a:r>
              <a:rPr lang="en-US" b="0" dirty="0"/>
              <a:t>entity may be granted access rights that permit the entity, by its own volition, to</a:t>
            </a:r>
          </a:p>
          <a:p>
            <a:pPr eaLnBrk="1" hangingPunct="1"/>
            <a:r>
              <a:rPr lang="en-US" b="0" dirty="0"/>
              <a:t>enable another entity to access some resource. A general approach to DAC, as</a:t>
            </a:r>
          </a:p>
          <a:p>
            <a:pPr eaLnBrk="1" hangingPunct="1"/>
            <a:r>
              <a:rPr lang="en-US" b="0" dirty="0"/>
              <a:t>exercised by an operating system or a database management system, is that of an</a:t>
            </a:r>
          </a:p>
          <a:p>
            <a:pPr eaLnBrk="1" hangingPunct="1"/>
            <a:r>
              <a:rPr lang="en-US" b="0" dirty="0"/>
              <a:t>access matrix. The access matrix concept was formulated by Lampson [LAMP69,</a:t>
            </a:r>
          </a:p>
          <a:p>
            <a:pPr eaLnBrk="1" hangingPunct="1"/>
            <a:r>
              <a:rPr lang="en-US" b="0" dirty="0"/>
              <a:t>LAMP71], and subsequently refined by Graham and Denning [GRAH72, DENN71]</a:t>
            </a:r>
          </a:p>
          <a:p>
            <a:pPr eaLnBrk="1" hangingPunct="1"/>
            <a:r>
              <a:rPr lang="en-US" b="0" dirty="0"/>
              <a:t>and by Harrison et al. [HARR76].</a:t>
            </a:r>
          </a:p>
          <a:p>
            <a:pPr eaLnBrk="1" hangingPunct="1"/>
            <a:endParaRPr lang="en-US" b="0" dirty="0"/>
          </a:p>
          <a:p>
            <a:pPr eaLnBrk="1" hangingPunct="1"/>
            <a:r>
              <a:rPr lang="en-US" b="0" dirty="0"/>
              <a:t>One dimension of the matrix consists of identified subjects that may attempt</a:t>
            </a:r>
          </a:p>
          <a:p>
            <a:pPr eaLnBrk="1" hangingPunct="1"/>
            <a:r>
              <a:rPr lang="en-US" b="0" dirty="0"/>
              <a:t>data access to the resources. Typically, this list will consist of individual users or</a:t>
            </a:r>
          </a:p>
          <a:p>
            <a:pPr eaLnBrk="1" hangingPunct="1"/>
            <a:r>
              <a:rPr lang="en-US" b="0" dirty="0"/>
              <a:t>user groups, although access could be controlled for terminals, network equipment,</a:t>
            </a:r>
          </a:p>
          <a:p>
            <a:pPr eaLnBrk="1" hangingPunct="1"/>
            <a:r>
              <a:rPr lang="en-US" b="0" dirty="0"/>
              <a:t>hosts, or applications instead of or in addition to users. The other dimension lists</a:t>
            </a:r>
          </a:p>
          <a:p>
            <a:pPr eaLnBrk="1" hangingPunct="1"/>
            <a:r>
              <a:rPr lang="en-US" b="0" dirty="0"/>
              <a:t>the objects that may be accessed. At the greatest level of detail, objects may be</a:t>
            </a:r>
          </a:p>
          <a:p>
            <a:pPr eaLnBrk="1" hangingPunct="1"/>
            <a:r>
              <a:rPr lang="en-US" b="0" dirty="0"/>
              <a:t>individual data fields. More aggregate groupings, such as records, files, or even the</a:t>
            </a:r>
          </a:p>
          <a:p>
            <a:pPr eaLnBrk="1" hangingPunct="1"/>
            <a:r>
              <a:rPr lang="en-US" b="0" dirty="0"/>
              <a:t>entire database, may also be objects in the matrix. Each entry in the matrix indicates</a:t>
            </a:r>
          </a:p>
          <a:p>
            <a:pPr eaLnBrk="1" hangingPunct="1"/>
            <a:r>
              <a:rPr lang="en-US" b="0" dirty="0"/>
              <a:t>the access rights of a particular subject for a particular object.</a:t>
            </a:r>
            <a:endParaRPr lang="en-US" b="0" dirty="0">
              <a:latin typeface="Times New Roman" pitchFamily="-110" charset="0"/>
            </a:endParaRPr>
          </a:p>
        </p:txBody>
      </p:sp>
    </p:spTree>
    <p:extLst>
      <p:ext uri="{BB962C8B-B14F-4D97-AF65-F5344CB8AC3E}">
        <p14:creationId xmlns:p14="http://schemas.microsoft.com/office/powerpoint/2010/main" val="9244882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a:t>Constraints provide a means of adapting RBAC to the</a:t>
            </a:r>
          </a:p>
          <a:p>
            <a:pPr>
              <a:defRPr/>
            </a:pPr>
            <a:r>
              <a:rPr lang="en-US" b="0" dirty="0"/>
              <a:t>specifics of administrative and security policies in an organization. A constraint is</a:t>
            </a:r>
          </a:p>
          <a:p>
            <a:pPr>
              <a:defRPr/>
            </a:pPr>
            <a:r>
              <a:rPr lang="en-US" b="0" dirty="0"/>
              <a:t>a defined relationship among roles or a condition related to roles. [SAND96] lists</a:t>
            </a:r>
          </a:p>
          <a:p>
            <a:pPr>
              <a:defRPr/>
            </a:pPr>
            <a:r>
              <a:rPr lang="en-US" b="0" dirty="0"/>
              <a:t>the following types of constraints: mutually exclusive roles, cardinality, and prerequisite</a:t>
            </a:r>
          </a:p>
          <a:p>
            <a:pPr>
              <a:defRPr/>
            </a:pPr>
            <a:r>
              <a:rPr lang="en-US" b="0" dirty="0"/>
              <a:t>roles.</a:t>
            </a:r>
          </a:p>
          <a:p>
            <a:pPr>
              <a:defRPr/>
            </a:pPr>
            <a:endParaRPr lang="en-US" b="0" dirty="0"/>
          </a:p>
          <a:p>
            <a:pPr>
              <a:defRPr/>
            </a:pPr>
            <a:r>
              <a:rPr lang="en-US" b="0" dirty="0"/>
              <a:t>Mutually exclusive roles are roles such that a user can be assigned to only</a:t>
            </a:r>
          </a:p>
          <a:p>
            <a:pPr>
              <a:defRPr/>
            </a:pPr>
            <a:r>
              <a:rPr lang="en-US" b="0" dirty="0"/>
              <a:t>one role in the set. This limitation could be a static one, or it could be dynamic, in</a:t>
            </a:r>
          </a:p>
          <a:p>
            <a:pPr>
              <a:defRPr/>
            </a:pPr>
            <a:r>
              <a:rPr lang="en-US" b="0" dirty="0"/>
              <a:t>the sense that a user could be assigned only one of the roles in the set for a session.</a:t>
            </a:r>
          </a:p>
          <a:p>
            <a:pPr>
              <a:defRPr/>
            </a:pPr>
            <a:r>
              <a:rPr lang="en-US" b="0" dirty="0"/>
              <a:t>The mutually exclusive constraint supports a separation of duties and capabilities</a:t>
            </a:r>
          </a:p>
          <a:p>
            <a:pPr>
              <a:defRPr/>
            </a:pPr>
            <a:r>
              <a:rPr lang="en-US" b="0" dirty="0"/>
              <a:t>within an organization. This separation can be reinforced or enhanced by use of</a:t>
            </a:r>
          </a:p>
          <a:p>
            <a:pPr>
              <a:defRPr/>
            </a:pPr>
            <a:r>
              <a:rPr lang="en-US" b="0" dirty="0"/>
              <a:t>mutually exclusive permission assignments. With this additional constraint, a mutually</a:t>
            </a:r>
          </a:p>
          <a:p>
            <a:pPr>
              <a:defRPr/>
            </a:pPr>
            <a:r>
              <a:rPr lang="en-US" b="0" dirty="0"/>
              <a:t>exclusive set of roles has the following properties:</a:t>
            </a:r>
          </a:p>
          <a:p>
            <a:pPr>
              <a:defRPr/>
            </a:pPr>
            <a:endParaRPr lang="en-US" b="0" dirty="0"/>
          </a:p>
          <a:p>
            <a:pPr>
              <a:defRPr/>
            </a:pPr>
            <a:r>
              <a:rPr lang="en-US" b="0" dirty="0"/>
              <a:t>1. A user can only be assigned to one role in the set (either during a session or</a:t>
            </a:r>
          </a:p>
          <a:p>
            <a:pPr>
              <a:defRPr/>
            </a:pPr>
            <a:r>
              <a:rPr lang="en-US" b="0" dirty="0"/>
              <a:t>statically).</a:t>
            </a:r>
          </a:p>
          <a:p>
            <a:pPr>
              <a:defRPr/>
            </a:pPr>
            <a:endParaRPr lang="en-US" b="0" dirty="0"/>
          </a:p>
          <a:p>
            <a:pPr>
              <a:defRPr/>
            </a:pPr>
            <a:r>
              <a:rPr lang="en-US" b="0" dirty="0"/>
              <a:t>2. Any permission (access right) can be granted to only one role in the set.</a:t>
            </a:r>
          </a:p>
          <a:p>
            <a:pPr>
              <a:defRPr/>
            </a:pPr>
            <a:endParaRPr lang="en-US" b="0" dirty="0"/>
          </a:p>
          <a:p>
            <a:pPr>
              <a:defRPr/>
            </a:pPr>
            <a:r>
              <a:rPr lang="en-US" b="0" dirty="0"/>
              <a:t>Thus the set of mutually exclusive roles have non-overlapping permissions. If two</a:t>
            </a:r>
          </a:p>
          <a:p>
            <a:pPr>
              <a:defRPr/>
            </a:pPr>
            <a:r>
              <a:rPr lang="en-US" b="0" dirty="0"/>
              <a:t>users are assigned to different roles in the set, then the users have non-overlapping</a:t>
            </a:r>
          </a:p>
          <a:p>
            <a:pPr>
              <a:defRPr/>
            </a:pPr>
            <a:r>
              <a:rPr lang="en-US" b="0" dirty="0"/>
              <a:t>permissions while assuming those roles. The purpose of mutually exclusive roles is to</a:t>
            </a:r>
          </a:p>
          <a:p>
            <a:pPr>
              <a:defRPr/>
            </a:pPr>
            <a:r>
              <a:rPr lang="en-US" b="0" dirty="0"/>
              <a:t>increase the difficulty of collusion among individuals of different skills or divergent job</a:t>
            </a:r>
          </a:p>
          <a:p>
            <a:pPr>
              <a:defRPr/>
            </a:pPr>
            <a:r>
              <a:rPr lang="en-US" b="0" dirty="0"/>
              <a:t>functions to thwart security policies.</a:t>
            </a:r>
          </a:p>
          <a:p>
            <a:pPr>
              <a:defRPr/>
            </a:pPr>
            <a:endParaRPr lang="en-US" b="0" dirty="0"/>
          </a:p>
          <a:p>
            <a:pPr>
              <a:defRPr/>
            </a:pPr>
            <a:r>
              <a:rPr lang="en-US" b="0" dirty="0"/>
              <a:t>Cardinality refers to setting a maximum number with respect to roles. One</a:t>
            </a:r>
          </a:p>
          <a:p>
            <a:pPr>
              <a:defRPr/>
            </a:pPr>
            <a:r>
              <a:rPr lang="en-US" b="0" dirty="0"/>
              <a:t>such constraint is to set a maximum number of users that can be assigned to a given</a:t>
            </a:r>
          </a:p>
          <a:p>
            <a:pPr>
              <a:defRPr/>
            </a:pPr>
            <a:r>
              <a:rPr lang="en-US" b="0" dirty="0"/>
              <a:t>role. For example, a project leader role or a department head role might be limited</a:t>
            </a:r>
          </a:p>
          <a:p>
            <a:pPr>
              <a:defRPr/>
            </a:pPr>
            <a:r>
              <a:rPr lang="en-US" b="0" dirty="0"/>
              <a:t>to a single user. The system could also impose a constraint on the number of roles</a:t>
            </a:r>
          </a:p>
          <a:p>
            <a:pPr>
              <a:defRPr/>
            </a:pPr>
            <a:r>
              <a:rPr lang="en-US" b="0" dirty="0"/>
              <a:t>that a user is assigned to, or the number of roles a user can activate for a single session.</a:t>
            </a:r>
          </a:p>
          <a:p>
            <a:pPr>
              <a:defRPr/>
            </a:pPr>
            <a:r>
              <a:rPr lang="en-US" b="0" dirty="0"/>
              <a:t>Another form of constraint is to set a maximum number of roles that can be</a:t>
            </a:r>
          </a:p>
          <a:p>
            <a:pPr>
              <a:defRPr/>
            </a:pPr>
            <a:r>
              <a:rPr lang="en-US" b="0" dirty="0"/>
              <a:t>granted a particular permission; this might be a desirable risk mitigation technique</a:t>
            </a:r>
          </a:p>
          <a:p>
            <a:pPr>
              <a:defRPr/>
            </a:pPr>
            <a:r>
              <a:rPr lang="en-US" b="0" dirty="0"/>
              <a:t>for a sensitive or powerful permission.</a:t>
            </a:r>
          </a:p>
          <a:p>
            <a:pPr>
              <a:defRPr/>
            </a:pPr>
            <a:endParaRPr lang="en-US" b="0" dirty="0"/>
          </a:p>
          <a:p>
            <a:pPr>
              <a:defRPr/>
            </a:pPr>
            <a:r>
              <a:rPr lang="en-US" b="0" dirty="0"/>
              <a:t>A system might be able to specify a prerequisite, which dictates that a user can</a:t>
            </a:r>
          </a:p>
          <a:p>
            <a:pPr>
              <a:defRPr/>
            </a:pPr>
            <a:r>
              <a:rPr lang="en-US" b="0" dirty="0"/>
              <a:t>only be assigned to a particular role if it is already assigned to some other specified</a:t>
            </a:r>
          </a:p>
          <a:p>
            <a:pPr>
              <a:defRPr/>
            </a:pPr>
            <a:r>
              <a:rPr lang="en-US" b="0" dirty="0"/>
              <a:t>role. A prerequisite can be used to structure the implementation of the least privilege</a:t>
            </a:r>
          </a:p>
          <a:p>
            <a:pPr>
              <a:defRPr/>
            </a:pPr>
            <a:r>
              <a:rPr lang="en-US" b="0" dirty="0"/>
              <a:t>concept. In a hierarchy, it might be required that a user can be assigned to a senior</a:t>
            </a:r>
          </a:p>
          <a:p>
            <a:pPr>
              <a:defRPr/>
            </a:pPr>
            <a:r>
              <a:rPr lang="en-US" b="0" dirty="0"/>
              <a:t>(higher) role only if it is already assigned an immediately junior (lower) role. For</a:t>
            </a:r>
          </a:p>
          <a:p>
            <a:pPr>
              <a:defRPr/>
            </a:pPr>
            <a:r>
              <a:rPr lang="en-US" b="0" dirty="0"/>
              <a:t>example, in Figure 4.9 a user assigned to a Project Lead role must also be assigned</a:t>
            </a:r>
          </a:p>
          <a:p>
            <a:pPr>
              <a:defRPr/>
            </a:pPr>
            <a:r>
              <a:rPr lang="en-US" b="0" dirty="0"/>
              <a:t>to the subordinate Production Engineer and Quality Engineer roles. Then, if the user</a:t>
            </a:r>
          </a:p>
          <a:p>
            <a:pPr>
              <a:defRPr/>
            </a:pPr>
            <a:r>
              <a:rPr lang="en-US" b="0" dirty="0"/>
              <a:t>does not need all of the permissions of the Project Lead role for a given task, the user</a:t>
            </a:r>
          </a:p>
          <a:p>
            <a:pPr>
              <a:defRPr/>
            </a:pPr>
            <a:r>
              <a:rPr lang="en-US" b="0" dirty="0"/>
              <a:t>can invoke a session using only the required subordinate role. Note that the use of</a:t>
            </a:r>
          </a:p>
          <a:p>
            <a:pPr>
              <a:defRPr/>
            </a:pPr>
            <a:r>
              <a:rPr lang="en-US" b="0" dirty="0"/>
              <a:t>prerequisites tied to the concept of hierarchy requires the RBAC</a:t>
            </a:r>
            <a:r>
              <a:rPr lang="en-US" b="0" baseline="-25000" dirty="0"/>
              <a:t>3</a:t>
            </a:r>
            <a:r>
              <a:rPr lang="en-US" b="0" dirty="0"/>
              <a:t> model.</a:t>
            </a:r>
          </a:p>
          <a:p>
            <a:pPr>
              <a:defRPr/>
            </a:pPr>
            <a:endParaRPr lang="en-US" b="0" dirty="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22</a:t>
            </a:fld>
            <a:endParaRPr lang="en-AU"/>
          </a:p>
        </p:txBody>
      </p:sp>
    </p:spTree>
    <p:extLst>
      <p:ext uri="{BB962C8B-B14F-4D97-AF65-F5344CB8AC3E}">
        <p14:creationId xmlns:p14="http://schemas.microsoft.com/office/powerpoint/2010/main" val="12394535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impact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evaluating predicates on both resource and user properties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23</a:t>
            </a:fld>
            <a:endParaRPr lang="en-AU" dirty="0"/>
          </a:p>
        </p:txBody>
      </p:sp>
    </p:spTree>
    <p:extLst>
      <p:ext uri="{BB962C8B-B14F-4D97-AF65-F5344CB8AC3E}">
        <p14:creationId xmlns:p14="http://schemas.microsoft.com/office/powerpoint/2010/main" val="1742718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Subject attributes:  A subject is an active entity (e.g., a user, an application,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Object attributes:  An object, also referred to as a resource , is a passive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Environment attributes:  These attributes have so far been largely ignored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24</a:t>
            </a:fld>
            <a:endParaRPr lang="en-AU"/>
          </a:p>
        </p:txBody>
      </p:sp>
    </p:spTree>
    <p:extLst>
      <p:ext uri="{BB962C8B-B14F-4D97-AF65-F5344CB8AC3E}">
        <p14:creationId xmlns:p14="http://schemas.microsoft.com/office/powerpoint/2010/main" val="39939895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subjectobject</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25</a:t>
            </a:fld>
            <a:endParaRPr lang="en-AU"/>
          </a:p>
        </p:txBody>
      </p:sp>
    </p:spTree>
    <p:extLst>
      <p:ext uri="{BB962C8B-B14F-4D97-AF65-F5344CB8AC3E}">
        <p14:creationId xmlns:p14="http://schemas.microsoft.com/office/powerpoint/2010/main" val="41811835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26</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a:latin typeface="Times New Roman" pitchFamily="-110" charset="0"/>
            </a:endParaRPr>
          </a:p>
        </p:txBody>
      </p:sp>
    </p:spTree>
    <p:extLst>
      <p:ext uri="{BB962C8B-B14F-4D97-AF65-F5344CB8AC3E}">
        <p14:creationId xmlns:p14="http://schemas.microsoft.com/office/powerpoint/2010/main" val="25021659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policy  is a set of rules and relationships that govern allowable behavior within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protected under which environment conditions. In turn, privileges  represent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rights , authorizations ,</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entitlements . Policy is typically written from the perspective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27</a:t>
            </a:fld>
            <a:endParaRPr lang="en-AU"/>
          </a:p>
        </p:txBody>
      </p:sp>
    </p:spTree>
    <p:extLst>
      <p:ext uri="{BB962C8B-B14F-4D97-AF65-F5344CB8AC3E}">
        <p14:creationId xmlns:p14="http://schemas.microsoft.com/office/powerpoint/2010/main" val="12375913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29</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4 </a:t>
            </a:r>
            <a:r>
              <a:rPr lang="en-US" dirty="0">
                <a:latin typeface="Times New Roman" pitchFamily="-107" charset="0"/>
              </a:rPr>
              <a:t>summary.</a:t>
            </a:r>
          </a:p>
        </p:txBody>
      </p:sp>
    </p:spTree>
    <p:extLst>
      <p:ext uri="{BB962C8B-B14F-4D97-AF65-F5344CB8AC3E}">
        <p14:creationId xmlns:p14="http://schemas.microsoft.com/office/powerpoint/2010/main" val="3418346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3</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a:t>An access control policy, which can be embodied in an authorization database,</a:t>
            </a:r>
          </a:p>
          <a:p>
            <a:pPr eaLnBrk="1" hangingPunct="1"/>
            <a:r>
              <a:rPr lang="en-US" b="0" dirty="0"/>
              <a:t>dictates what types of access are permitted, under what circumstances, and by</a:t>
            </a:r>
          </a:p>
          <a:p>
            <a:pPr eaLnBrk="1" hangingPunct="1"/>
            <a:r>
              <a:rPr lang="en-US" b="0" dirty="0"/>
              <a:t>whom. Access control policies are generally grouped into the following categories:</a:t>
            </a:r>
          </a:p>
          <a:p>
            <a:pPr eaLnBrk="1" hangingPunct="1"/>
            <a:endParaRPr lang="en-US" b="0" dirty="0"/>
          </a:p>
          <a:p>
            <a:pPr eaLnBrk="1" hangingPunct="1"/>
            <a:r>
              <a:rPr lang="en-US" b="0" dirty="0"/>
              <a:t>• Discretionary access control (DAC): Controls access based on the identity</a:t>
            </a:r>
          </a:p>
          <a:p>
            <a:pPr eaLnBrk="1" hangingPunct="1"/>
            <a:r>
              <a:rPr lang="en-US" b="0" dirty="0"/>
              <a:t>of the requestor and on access rules (authorizations) stating what requestors</a:t>
            </a:r>
          </a:p>
          <a:p>
            <a:pPr eaLnBrk="1" hangingPunct="1"/>
            <a:r>
              <a:rPr lang="en-US" b="0" dirty="0"/>
              <a:t>are (or are not) allowed to do. This policy is termed </a:t>
            </a:r>
            <a:r>
              <a:rPr lang="en-US" b="0" i="1" dirty="0"/>
              <a:t>discretionary because an</a:t>
            </a:r>
          </a:p>
          <a:p>
            <a:pPr eaLnBrk="1" hangingPunct="1"/>
            <a:r>
              <a:rPr lang="en-US" b="0" dirty="0"/>
              <a:t>entity might have access rights that permit the entity, by its own volition, to</a:t>
            </a:r>
          </a:p>
          <a:p>
            <a:pPr eaLnBrk="1" hangingPunct="1"/>
            <a:r>
              <a:rPr lang="en-US" b="0" dirty="0"/>
              <a:t>enable another entity to access some resource.</a:t>
            </a:r>
          </a:p>
          <a:p>
            <a:pPr eaLnBrk="1" hangingPunct="1"/>
            <a:endParaRPr lang="en-US" b="0" dirty="0"/>
          </a:p>
          <a:p>
            <a:pPr eaLnBrk="1" hangingPunct="1"/>
            <a:r>
              <a:rPr lang="en-US" b="0" dirty="0"/>
              <a:t>• Mandatory access control (MAC): Controls access based on comparing</a:t>
            </a:r>
          </a:p>
          <a:p>
            <a:pPr eaLnBrk="1" hangingPunct="1"/>
            <a:r>
              <a:rPr lang="en-US" b="0" dirty="0"/>
              <a:t>security labels (which indicate how sensitive or critical system resources are)</a:t>
            </a:r>
          </a:p>
          <a:p>
            <a:pPr eaLnBrk="1" hangingPunct="1"/>
            <a:r>
              <a:rPr lang="en-US" b="0" dirty="0"/>
              <a:t>with security clearances (which indicate system entities are eligible to access</a:t>
            </a:r>
          </a:p>
          <a:p>
            <a:pPr eaLnBrk="1" hangingPunct="1"/>
            <a:r>
              <a:rPr lang="en-US" b="0" dirty="0"/>
              <a:t>certain resources). This policy is termed </a:t>
            </a:r>
            <a:r>
              <a:rPr lang="en-US" b="0" i="1" dirty="0"/>
              <a:t>mandatory because an entity that has</a:t>
            </a:r>
          </a:p>
          <a:p>
            <a:pPr eaLnBrk="1" hangingPunct="1"/>
            <a:r>
              <a:rPr lang="en-US" b="0" dirty="0"/>
              <a:t>clearance to access a resource may not, just by its own volition, enable another</a:t>
            </a:r>
          </a:p>
          <a:p>
            <a:pPr eaLnBrk="1" hangingPunct="1"/>
            <a:r>
              <a:rPr lang="en-US" b="0" dirty="0"/>
              <a:t>entity to access that resource.</a:t>
            </a:r>
          </a:p>
          <a:p>
            <a:pPr eaLnBrk="1" hangingPunct="1"/>
            <a:endParaRPr lang="en-US" b="0" dirty="0"/>
          </a:p>
          <a:p>
            <a:pPr eaLnBrk="1" hangingPunct="1"/>
            <a:r>
              <a:rPr lang="en-US" b="0" dirty="0"/>
              <a:t>• Role-based access control (RBAC): Controls access based on the roles that</a:t>
            </a:r>
          </a:p>
          <a:p>
            <a:pPr eaLnBrk="1" hangingPunct="1"/>
            <a:r>
              <a:rPr lang="en-US" b="0" dirty="0"/>
              <a:t>users have within the system and on rules stating what accesses are allowed to</a:t>
            </a:r>
          </a:p>
          <a:p>
            <a:pPr eaLnBrk="1" hangingPunct="1"/>
            <a:r>
              <a:rPr lang="en-US" b="0" dirty="0"/>
              <a:t>users in given roles.</a:t>
            </a:r>
          </a:p>
          <a:p>
            <a:pPr eaLnBrk="1" hangingPunct="1"/>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Attribute-based access control (ABAC): Controls access based on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we deal with in Chapter 13. Both RBAC and ABAC have become increasingly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resources.</a:t>
            </a:r>
            <a:endParaRPr lang="en-US" b="0" dirty="0">
              <a:latin typeface="Times New Roman" pitchFamily="-110" charset="0"/>
            </a:endParaRPr>
          </a:p>
        </p:txBody>
      </p:sp>
    </p:spTree>
    <p:extLst>
      <p:ext uri="{BB962C8B-B14F-4D97-AF65-F5344CB8AC3E}">
        <p14:creationId xmlns:p14="http://schemas.microsoft.com/office/powerpoint/2010/main" val="3434235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4</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a:t>The basic elements of access control are: subject, object, and access right.</a:t>
            </a:r>
          </a:p>
          <a:p>
            <a:pPr eaLnBrk="1" hangingPunct="1"/>
            <a:endParaRPr lang="en-US" b="0" dirty="0"/>
          </a:p>
          <a:p>
            <a:pPr eaLnBrk="1" hangingPunct="1"/>
            <a:r>
              <a:rPr lang="en-US" b="0" dirty="0"/>
              <a:t>A subject is an entity capable of accessing objects. Generally, the concept of</a:t>
            </a:r>
          </a:p>
          <a:p>
            <a:pPr eaLnBrk="1" hangingPunct="1"/>
            <a:r>
              <a:rPr lang="en-US" b="0" dirty="0"/>
              <a:t>subject equates with that of process. Any user or application actually gains access to</a:t>
            </a:r>
          </a:p>
          <a:p>
            <a:pPr eaLnBrk="1" hangingPunct="1"/>
            <a:r>
              <a:rPr lang="en-US" b="0" dirty="0"/>
              <a:t>an object by means of a process that represents that user or application. The process</a:t>
            </a:r>
          </a:p>
          <a:p>
            <a:pPr eaLnBrk="1" hangingPunct="1"/>
            <a:r>
              <a:rPr lang="en-US" b="0" dirty="0"/>
              <a:t>takes on the attributes of the user, such as access rights.</a:t>
            </a:r>
          </a:p>
          <a:p>
            <a:pPr eaLnBrk="1" hangingPunct="1"/>
            <a:endParaRPr lang="en-US" b="0" dirty="0"/>
          </a:p>
          <a:p>
            <a:pPr eaLnBrk="1" hangingPunct="1"/>
            <a:r>
              <a:rPr lang="en-US" b="0" dirty="0"/>
              <a:t>A subject is typically held accountable for the actions they have initiated,</a:t>
            </a:r>
          </a:p>
          <a:p>
            <a:pPr eaLnBrk="1" hangingPunct="1"/>
            <a:r>
              <a:rPr lang="en-US" b="0" dirty="0"/>
              <a:t>and an audit trail may be used to record the association of a subject with security relevant</a:t>
            </a:r>
          </a:p>
          <a:p>
            <a:pPr eaLnBrk="1" hangingPunct="1"/>
            <a:r>
              <a:rPr lang="en-US" b="0" dirty="0"/>
              <a:t>actions performed on an object by the subject.</a:t>
            </a:r>
          </a:p>
          <a:p>
            <a:pPr eaLnBrk="1" hangingPunct="1"/>
            <a:endParaRPr lang="en-US" b="0" dirty="0"/>
          </a:p>
          <a:p>
            <a:pPr eaLnBrk="1" hangingPunct="1"/>
            <a:r>
              <a:rPr lang="en-US" b="0" dirty="0"/>
              <a:t>Basic access control systems typically define three classes of subject, with</a:t>
            </a:r>
          </a:p>
          <a:p>
            <a:pPr eaLnBrk="1" hangingPunct="1"/>
            <a:r>
              <a:rPr lang="en-US" b="0" dirty="0"/>
              <a:t>different access rights for each class:</a:t>
            </a:r>
          </a:p>
          <a:p>
            <a:pPr eaLnBrk="1" hangingPunct="1"/>
            <a:endParaRPr lang="en-US" b="0" dirty="0"/>
          </a:p>
          <a:p>
            <a:pPr eaLnBrk="1" hangingPunct="1"/>
            <a:r>
              <a:rPr lang="en-US" b="0" dirty="0"/>
              <a:t>• Owner: This may be the creator of a resource, such as a file. For system resources,</a:t>
            </a:r>
          </a:p>
          <a:p>
            <a:pPr eaLnBrk="1" hangingPunct="1"/>
            <a:r>
              <a:rPr lang="en-US" b="0" dirty="0"/>
              <a:t>ownership may belong to a system administrator. For project resources, a project</a:t>
            </a:r>
          </a:p>
          <a:p>
            <a:pPr eaLnBrk="1" hangingPunct="1"/>
            <a:r>
              <a:rPr lang="en-US" b="0" dirty="0"/>
              <a:t>administrator or leader may be assigned ownership.</a:t>
            </a:r>
          </a:p>
          <a:p>
            <a:pPr eaLnBrk="1" hangingPunct="1"/>
            <a:endParaRPr lang="en-US" b="0" dirty="0"/>
          </a:p>
          <a:p>
            <a:pPr eaLnBrk="1" hangingPunct="1"/>
            <a:r>
              <a:rPr lang="en-US" b="0" dirty="0"/>
              <a:t>• Group: In addition to the privileges assigned to an owner, a named group of</a:t>
            </a:r>
          </a:p>
          <a:p>
            <a:pPr eaLnBrk="1" hangingPunct="1"/>
            <a:r>
              <a:rPr lang="en-US" b="0" dirty="0"/>
              <a:t>users may also be granted access rights, such that membership in the group is</a:t>
            </a:r>
          </a:p>
          <a:p>
            <a:pPr eaLnBrk="1" hangingPunct="1"/>
            <a:r>
              <a:rPr lang="en-US" b="0" dirty="0"/>
              <a:t>sufficient to exercise these access rights. In most schemes, a user may belong</a:t>
            </a:r>
          </a:p>
          <a:p>
            <a:pPr eaLnBrk="1" hangingPunct="1"/>
            <a:r>
              <a:rPr lang="en-US" b="0" dirty="0"/>
              <a:t>to multiple groups.</a:t>
            </a:r>
          </a:p>
          <a:p>
            <a:pPr eaLnBrk="1" hangingPunct="1"/>
            <a:endParaRPr lang="en-US" b="0" dirty="0"/>
          </a:p>
          <a:p>
            <a:pPr eaLnBrk="1" hangingPunct="1"/>
            <a:r>
              <a:rPr lang="en-US" b="0" dirty="0"/>
              <a:t>• World: The least amount of access is granted to users who are able to access the</a:t>
            </a:r>
          </a:p>
          <a:p>
            <a:pPr eaLnBrk="1" hangingPunct="1"/>
            <a:r>
              <a:rPr lang="en-US" b="0" dirty="0"/>
              <a:t>system but are not included in the categories owner and group for this resource.</a:t>
            </a:r>
          </a:p>
          <a:p>
            <a:pPr eaLnBrk="1" hangingPunct="1"/>
            <a:endParaRPr lang="en-US" b="0" dirty="0"/>
          </a:p>
          <a:p>
            <a:pPr eaLnBrk="1" hangingPunct="1"/>
            <a:r>
              <a:rPr lang="en-US" b="0" dirty="0"/>
              <a:t>An object is a resource to which access is controlled. In general, an object</a:t>
            </a:r>
          </a:p>
          <a:p>
            <a:pPr eaLnBrk="1" hangingPunct="1"/>
            <a:r>
              <a:rPr lang="en-US" b="0" dirty="0"/>
              <a:t>is an entity used to contain and/or receive information. Examples include records,</a:t>
            </a:r>
          </a:p>
          <a:p>
            <a:pPr eaLnBrk="1" hangingPunct="1"/>
            <a:r>
              <a:rPr lang="en-US" b="0" dirty="0"/>
              <a:t>blocks, pages, segments, files, portions of files, directories, directory trees, mailboxes,</a:t>
            </a:r>
          </a:p>
          <a:p>
            <a:pPr eaLnBrk="1" hangingPunct="1"/>
            <a:r>
              <a:rPr lang="en-US" b="0" dirty="0"/>
              <a:t>messages, and programs. Some access control systems also encompass, bits,</a:t>
            </a:r>
          </a:p>
          <a:p>
            <a:pPr eaLnBrk="1" hangingPunct="1"/>
            <a:r>
              <a:rPr lang="en-US" b="0" dirty="0"/>
              <a:t>bytes, words, processors, communication ports, clocks, and network nodes.</a:t>
            </a:r>
          </a:p>
          <a:p>
            <a:pPr eaLnBrk="1" hangingPunct="1"/>
            <a:endParaRPr lang="en-US" b="0" dirty="0"/>
          </a:p>
          <a:p>
            <a:pPr eaLnBrk="1" hangingPunct="1"/>
            <a:r>
              <a:rPr lang="en-US" b="0" dirty="0"/>
              <a:t>The number and types of objects to be protected by an access control system</a:t>
            </a:r>
          </a:p>
          <a:p>
            <a:pPr eaLnBrk="1" hangingPunct="1"/>
            <a:r>
              <a:rPr lang="en-US" b="0" dirty="0"/>
              <a:t>depends on the environment in which access control operates and the desired tradeoff</a:t>
            </a:r>
          </a:p>
          <a:p>
            <a:pPr eaLnBrk="1" hangingPunct="1"/>
            <a:r>
              <a:rPr lang="en-US" b="0" dirty="0"/>
              <a:t>between security on the one hand and complexity, processing burden, and ease</a:t>
            </a:r>
          </a:p>
          <a:p>
            <a:pPr eaLnBrk="1" hangingPunct="1"/>
            <a:r>
              <a:rPr lang="en-US" b="0" dirty="0"/>
              <a:t>of use on the other hand.</a:t>
            </a:r>
          </a:p>
          <a:p>
            <a:pPr eaLnBrk="1" hangingPunct="1"/>
            <a:endParaRPr lang="en-US" b="0" dirty="0"/>
          </a:p>
          <a:p>
            <a:pPr eaLnBrk="1" hangingPunct="1"/>
            <a:r>
              <a:rPr lang="en-US" b="0" dirty="0"/>
              <a:t>An access right describes the way in which a subject may access an object.</a:t>
            </a:r>
          </a:p>
          <a:p>
            <a:pPr eaLnBrk="1" hangingPunct="1"/>
            <a:r>
              <a:rPr lang="en-US" b="0" dirty="0"/>
              <a:t>Access rights could include the following:</a:t>
            </a:r>
          </a:p>
          <a:p>
            <a:pPr eaLnBrk="1" hangingPunct="1"/>
            <a:endParaRPr lang="en-US" b="0" dirty="0"/>
          </a:p>
          <a:p>
            <a:pPr eaLnBrk="1" hangingPunct="1"/>
            <a:r>
              <a:rPr lang="en-US" b="0" dirty="0"/>
              <a:t>• Read: User may view information in a system resource (e.g., a file, selected</a:t>
            </a:r>
          </a:p>
          <a:p>
            <a:pPr eaLnBrk="1" hangingPunct="1"/>
            <a:r>
              <a:rPr lang="en-US" b="0" dirty="0"/>
              <a:t>records in a file, selected fields within a record, or some combination). Read</a:t>
            </a:r>
          </a:p>
          <a:p>
            <a:pPr eaLnBrk="1" hangingPunct="1"/>
            <a:r>
              <a:rPr lang="en-US" b="0" dirty="0"/>
              <a:t>access includes the ability to copy or print.</a:t>
            </a:r>
          </a:p>
          <a:p>
            <a:pPr eaLnBrk="1" hangingPunct="1"/>
            <a:endParaRPr lang="en-US" b="0" dirty="0"/>
          </a:p>
          <a:p>
            <a:pPr eaLnBrk="1" hangingPunct="1"/>
            <a:r>
              <a:rPr lang="en-US" b="0" dirty="0"/>
              <a:t>• Write: User may add, modify, or delete data in system resource (e.g., files,</a:t>
            </a:r>
          </a:p>
          <a:p>
            <a:pPr eaLnBrk="1" hangingPunct="1"/>
            <a:r>
              <a:rPr lang="en-US" b="0" dirty="0"/>
              <a:t>records, programs). Write access includes read access.</a:t>
            </a:r>
          </a:p>
          <a:p>
            <a:pPr eaLnBrk="1" hangingPunct="1"/>
            <a:endParaRPr lang="en-US" b="0" dirty="0"/>
          </a:p>
          <a:p>
            <a:pPr eaLnBrk="1" hangingPunct="1"/>
            <a:r>
              <a:rPr lang="en-US" b="0" dirty="0"/>
              <a:t>• Execute: User may execute specified programs.</a:t>
            </a:r>
          </a:p>
          <a:p>
            <a:pPr eaLnBrk="1" hangingPunct="1"/>
            <a:endParaRPr lang="en-US" b="0" dirty="0"/>
          </a:p>
          <a:p>
            <a:pPr eaLnBrk="1" hangingPunct="1"/>
            <a:r>
              <a:rPr lang="en-US" b="0" dirty="0"/>
              <a:t>• Delete: User may delete certain system resources, such as files or records.</a:t>
            </a:r>
          </a:p>
          <a:p>
            <a:pPr eaLnBrk="1" hangingPunct="1"/>
            <a:endParaRPr lang="en-US" b="0" dirty="0"/>
          </a:p>
          <a:p>
            <a:pPr eaLnBrk="1" hangingPunct="1"/>
            <a:r>
              <a:rPr lang="en-US" b="0" dirty="0"/>
              <a:t>• Create: User may create new files, records, or fields.</a:t>
            </a:r>
          </a:p>
          <a:p>
            <a:pPr eaLnBrk="1" hangingPunct="1"/>
            <a:endParaRPr lang="en-US" b="0" dirty="0"/>
          </a:p>
          <a:p>
            <a:pPr eaLnBrk="1" hangingPunct="1"/>
            <a:r>
              <a:rPr lang="en-US" b="0" dirty="0"/>
              <a:t>• Search: User may list the files in a directory or otherwise search the directory.</a:t>
            </a:r>
            <a:endParaRPr lang="en-US" b="0" dirty="0">
              <a:latin typeface="Times New Roman" pitchFamily="-110" charset="0"/>
            </a:endParaRPr>
          </a:p>
        </p:txBody>
      </p:sp>
    </p:spTree>
    <p:extLst>
      <p:ext uri="{BB962C8B-B14F-4D97-AF65-F5344CB8AC3E}">
        <p14:creationId xmlns:p14="http://schemas.microsoft.com/office/powerpoint/2010/main" val="3924912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5</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As was previously stated, a discretionary access control scheme is one in which an</a:t>
            </a:r>
          </a:p>
          <a:p>
            <a:pPr eaLnBrk="1" hangingPunct="1"/>
            <a:r>
              <a:rPr lang="en-US" b="0" dirty="0"/>
              <a:t>entity may be granted access rights that permit the entity, by its own volition, to</a:t>
            </a:r>
          </a:p>
          <a:p>
            <a:pPr eaLnBrk="1" hangingPunct="1"/>
            <a:r>
              <a:rPr lang="en-US" b="0" dirty="0"/>
              <a:t>enable another entity to access some resource. A general approach to DAC, as</a:t>
            </a:r>
          </a:p>
          <a:p>
            <a:pPr eaLnBrk="1" hangingPunct="1"/>
            <a:r>
              <a:rPr lang="en-US" b="0" dirty="0"/>
              <a:t>exercised by an operating system or a database management system, is that of an</a:t>
            </a:r>
          </a:p>
          <a:p>
            <a:pPr eaLnBrk="1" hangingPunct="1"/>
            <a:r>
              <a:rPr lang="en-US" b="0" dirty="0"/>
              <a:t>access matrix. The access matrix concept was formulated by Lampson [LAMP69,</a:t>
            </a:r>
          </a:p>
          <a:p>
            <a:pPr eaLnBrk="1" hangingPunct="1"/>
            <a:r>
              <a:rPr lang="en-US" b="0" dirty="0"/>
              <a:t>LAMP71], and subsequently refined by Graham and Denning [GRAH72, DENN71]</a:t>
            </a:r>
          </a:p>
          <a:p>
            <a:pPr eaLnBrk="1" hangingPunct="1"/>
            <a:r>
              <a:rPr lang="en-US" b="0" dirty="0"/>
              <a:t>and by Harrison et al. [HARR76].</a:t>
            </a:r>
          </a:p>
          <a:p>
            <a:pPr eaLnBrk="1" hangingPunct="1"/>
            <a:endParaRPr lang="en-US" b="0" dirty="0"/>
          </a:p>
          <a:p>
            <a:pPr eaLnBrk="1" hangingPunct="1"/>
            <a:r>
              <a:rPr lang="en-US" b="0" dirty="0"/>
              <a:t>One dimension of the matrix consists of identified subjects that may attempt</a:t>
            </a:r>
          </a:p>
          <a:p>
            <a:pPr eaLnBrk="1" hangingPunct="1"/>
            <a:r>
              <a:rPr lang="en-US" b="0" dirty="0"/>
              <a:t>data access to the resources. Typically, this list will consist of individual users or</a:t>
            </a:r>
          </a:p>
          <a:p>
            <a:pPr eaLnBrk="1" hangingPunct="1"/>
            <a:r>
              <a:rPr lang="en-US" b="0" dirty="0"/>
              <a:t>user groups, although access could be controlled for terminals, network equipment,</a:t>
            </a:r>
          </a:p>
          <a:p>
            <a:pPr eaLnBrk="1" hangingPunct="1"/>
            <a:r>
              <a:rPr lang="en-US" b="0" dirty="0"/>
              <a:t>hosts, or applications instead of or in addition to users. The other dimension lists</a:t>
            </a:r>
          </a:p>
          <a:p>
            <a:pPr eaLnBrk="1" hangingPunct="1"/>
            <a:r>
              <a:rPr lang="en-US" b="0" dirty="0"/>
              <a:t>the objects that may be accessed. At the greatest level of detail, objects may be</a:t>
            </a:r>
          </a:p>
          <a:p>
            <a:pPr eaLnBrk="1" hangingPunct="1"/>
            <a:r>
              <a:rPr lang="en-US" b="0" dirty="0"/>
              <a:t>individual data fields. More aggregate groupings, such as records, files, or even the</a:t>
            </a:r>
          </a:p>
          <a:p>
            <a:pPr eaLnBrk="1" hangingPunct="1"/>
            <a:r>
              <a:rPr lang="en-US" b="0" dirty="0"/>
              <a:t>entire database, may also be objects in the matrix. Each entry in the matrix indicates</a:t>
            </a:r>
          </a:p>
          <a:p>
            <a:pPr eaLnBrk="1" hangingPunct="1"/>
            <a:r>
              <a:rPr lang="en-US" b="0" dirty="0"/>
              <a:t>the access rights of a particular subject for a particular object.</a:t>
            </a:r>
            <a:endParaRPr lang="en-US" b="0" dirty="0">
              <a:latin typeface="Times New Roman" pitchFamily="-110" charset="0"/>
            </a:endParaRPr>
          </a:p>
        </p:txBody>
      </p:sp>
    </p:spTree>
    <p:extLst>
      <p:ext uri="{BB962C8B-B14F-4D97-AF65-F5344CB8AC3E}">
        <p14:creationId xmlns:p14="http://schemas.microsoft.com/office/powerpoint/2010/main" val="9614085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6</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a:t>In practice, an access matrix is usually sparse and is implemented by decomposition</a:t>
            </a:r>
          </a:p>
          <a:p>
            <a:r>
              <a:rPr lang="en-US" b="0" dirty="0"/>
              <a:t>in one of two ways. The matrix may be decomposed by columns, yielding</a:t>
            </a:r>
          </a:p>
          <a:p>
            <a:r>
              <a:rPr lang="en-US" b="0" dirty="0"/>
              <a:t>access control lists (ACLs); see Figure 4.2b. For each object, an ACL lists users and</a:t>
            </a:r>
          </a:p>
          <a:p>
            <a:r>
              <a:rPr lang="en-US" b="0" dirty="0"/>
              <a:t>their permitted access rights. The ACL may contain a default, or public, entry. This</a:t>
            </a:r>
          </a:p>
          <a:p>
            <a:r>
              <a:rPr lang="en-US" b="0" dirty="0"/>
              <a:t>allows users that are not explicitly listed as having special rights to have a default</a:t>
            </a:r>
          </a:p>
          <a:p>
            <a:r>
              <a:rPr lang="en-US" b="0" dirty="0"/>
              <a:t>set of rights. The default set of rights should always follow the rule of least privilege</a:t>
            </a:r>
          </a:p>
          <a:p>
            <a:r>
              <a:rPr lang="en-US" b="0" dirty="0"/>
              <a:t>or read-only access, whichever is applicable. Elements of the list may include</a:t>
            </a:r>
          </a:p>
          <a:p>
            <a:r>
              <a:rPr lang="en-US" b="0" dirty="0"/>
              <a:t>individual users as well as groups of users.</a:t>
            </a:r>
          </a:p>
          <a:p>
            <a:endParaRPr lang="en-US" b="0" dirty="0"/>
          </a:p>
          <a:p>
            <a:r>
              <a:rPr lang="en-US" b="0" dirty="0"/>
              <a:t>When it is desired to determine which subjects have which access rights to a particular</a:t>
            </a:r>
          </a:p>
          <a:p>
            <a:r>
              <a:rPr lang="en-US" b="0" dirty="0"/>
              <a:t>resource, </a:t>
            </a:r>
            <a:r>
              <a:rPr lang="en-US" b="0" dirty="0" err="1"/>
              <a:t>ACLs</a:t>
            </a:r>
            <a:r>
              <a:rPr lang="en-US" b="0" dirty="0"/>
              <a:t> are convenient, because each ACL provides the information</a:t>
            </a:r>
          </a:p>
          <a:p>
            <a:r>
              <a:rPr lang="en-US" b="0" dirty="0"/>
              <a:t>for a given resource. However, this data structure is not convenient for determining</a:t>
            </a:r>
          </a:p>
          <a:p>
            <a:r>
              <a:rPr lang="en-US" b="0" dirty="0"/>
              <a:t>the access rights available to a specific user.</a:t>
            </a:r>
          </a:p>
          <a:p>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Decomposition by rows yields capability tickets  (Figure 4.2c). A capability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specific resource.</a:t>
            </a:r>
            <a:endParaRPr lang="en-US" b="0" dirty="0"/>
          </a:p>
        </p:txBody>
      </p:sp>
    </p:spTree>
    <p:extLst>
      <p:ext uri="{BB962C8B-B14F-4D97-AF65-F5344CB8AC3E}">
        <p14:creationId xmlns:p14="http://schemas.microsoft.com/office/powerpoint/2010/main" val="240434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7</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a:t>[SAND94] proposes a data structure that is not sparse, like the access matrix,</a:t>
            </a:r>
          </a:p>
          <a:p>
            <a:r>
              <a:rPr lang="en-US" dirty="0"/>
              <a:t>but is more convenient than either </a:t>
            </a:r>
            <a:r>
              <a:rPr lang="en-US" dirty="0" err="1"/>
              <a:t>ACLs</a:t>
            </a:r>
            <a:r>
              <a:rPr lang="en-US" dirty="0"/>
              <a:t> or capability lists (Table 4.1). An authorization</a:t>
            </a:r>
          </a:p>
          <a:p>
            <a:r>
              <a:rPr lang="en-US" dirty="0"/>
              <a:t>table contains one row for one access right of one subject to one resource.</a:t>
            </a:r>
          </a:p>
          <a:p>
            <a:r>
              <a:rPr lang="en-US" dirty="0"/>
              <a:t>Sorting or accessing the table by subject is equivalent to a capability list. Sorting or</a:t>
            </a:r>
          </a:p>
          <a:p>
            <a:r>
              <a:rPr lang="en-US" dirty="0"/>
              <a:t>accessing the table by object is equivalent to an ACL. A relational database can</a:t>
            </a:r>
          </a:p>
          <a:p>
            <a:r>
              <a:rPr lang="en-US" dirty="0"/>
              <a:t>easily implement an authorization table of this type.</a:t>
            </a:r>
          </a:p>
        </p:txBody>
      </p:sp>
    </p:spTree>
    <p:extLst>
      <p:ext uri="{BB962C8B-B14F-4D97-AF65-F5344CB8AC3E}">
        <p14:creationId xmlns:p14="http://schemas.microsoft.com/office/powerpoint/2010/main" val="3031017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0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Processes:  Access rights include the ability to delete a process, stop (block),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Devices:  Access rights include the ability to read/write the device, to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Memory locations or regions:  Access rights include the ability to read/write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a:t>
            </a:r>
            <a:endParaRPr lang="en-US" b="0" dirty="0"/>
          </a:p>
          <a:p>
            <a:pPr>
              <a:defRPr/>
            </a:pPr>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Subjects: Access rights with respect to a subject have to do with the ability to grant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a:p>
          <a:p>
            <a:pPr>
              <a:defRPr/>
            </a:pPr>
            <a:r>
              <a:rPr lang="en-US" b="0" dirty="0"/>
              <a:t>Figure 4.3 is an example. For an access control matrix </a:t>
            </a:r>
            <a:r>
              <a:rPr lang="en-US" b="0" i="1" dirty="0"/>
              <a:t>A, each entry A[S, X]</a:t>
            </a:r>
          </a:p>
          <a:p>
            <a:pPr>
              <a:defRPr/>
            </a:pPr>
            <a:r>
              <a:rPr lang="en-US" b="0" dirty="0"/>
              <a:t>contains strings, called access attributes, that specify the access rights of subject </a:t>
            </a:r>
            <a:r>
              <a:rPr lang="en-US" b="0" i="1" dirty="0"/>
              <a:t>S to</a:t>
            </a:r>
          </a:p>
          <a:p>
            <a:pPr>
              <a:defRPr/>
            </a:pPr>
            <a:r>
              <a:rPr lang="en-US" b="0" dirty="0"/>
              <a:t>object </a:t>
            </a:r>
            <a:r>
              <a:rPr lang="en-US" b="0" i="1" dirty="0"/>
              <a:t>X. For example, in Figure 4.3, S</a:t>
            </a:r>
            <a:r>
              <a:rPr lang="en-US" b="0" i="1" baseline="-25000" dirty="0"/>
              <a:t>1</a:t>
            </a:r>
            <a:r>
              <a:rPr lang="en-US" b="0" i="1" dirty="0"/>
              <a:t> may read file F</a:t>
            </a:r>
            <a:r>
              <a:rPr lang="en-US" b="0" i="1" baseline="-25000" dirty="0"/>
              <a:t>2</a:t>
            </a:r>
            <a:r>
              <a:rPr lang="en-US" b="0" i="1" dirty="0"/>
              <a:t>, because ‘read’ appears in</a:t>
            </a:r>
          </a:p>
          <a:p>
            <a:pPr>
              <a:defRPr/>
            </a:pPr>
            <a:r>
              <a:rPr lang="en-US" b="0" i="1" dirty="0"/>
              <a:t>A[S</a:t>
            </a:r>
            <a:r>
              <a:rPr lang="en-US" b="0" i="1" baseline="-25000" dirty="0"/>
              <a:t>1</a:t>
            </a:r>
            <a:r>
              <a:rPr lang="en-US" b="0" i="1" dirty="0"/>
              <a:t>, F</a:t>
            </a:r>
            <a:r>
              <a:rPr lang="en-US" b="0" i="1" baseline="-25000" dirty="0"/>
              <a:t>1</a:t>
            </a:r>
            <a:r>
              <a:rPr lang="en-US" b="0" i="1" dirty="0"/>
              <a:t>].</a:t>
            </a:r>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8</a:t>
            </a:fld>
            <a:endParaRPr lang="en-AU"/>
          </a:p>
        </p:txBody>
      </p:sp>
    </p:spTree>
    <p:extLst>
      <p:ext uri="{BB962C8B-B14F-4D97-AF65-F5344CB8AC3E}">
        <p14:creationId xmlns:p14="http://schemas.microsoft.com/office/powerpoint/2010/main" val="1317695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pPr>
              <a:defRPr/>
            </a:pPr>
            <a:r>
              <a:rPr lang="en-US" dirty="0"/>
              <a:t>The model also includes a set of rules that govern modifications to the access</a:t>
            </a:r>
          </a:p>
          <a:p>
            <a:pPr>
              <a:defRPr/>
            </a:pPr>
            <a:r>
              <a:rPr lang="en-US" dirty="0"/>
              <a:t>matrix, shown in Table 4.2. For this purpose, we introduce the access rights ‘owner’</a:t>
            </a:r>
          </a:p>
          <a:p>
            <a:pPr>
              <a:defRPr/>
            </a:pPr>
            <a:r>
              <a:rPr lang="en-US" dirty="0"/>
              <a:t>and ‘control’ and the concept of a copy flag, explained in the subsequent paragraphs.</a:t>
            </a:r>
          </a:p>
          <a:p>
            <a:pPr>
              <a:defRPr/>
            </a:pPr>
            <a:endParaRPr lang="en-US" dirty="0"/>
          </a:p>
          <a:p>
            <a:pPr>
              <a:defRPr/>
            </a:pPr>
            <a:r>
              <a:rPr lang="en-US" dirty="0"/>
              <a:t>The first three rules deal with transferring, granting, and deleting access rights.</a:t>
            </a:r>
          </a:p>
          <a:p>
            <a:pPr>
              <a:defRPr/>
            </a:pPr>
            <a:r>
              <a:rPr lang="en-US" dirty="0"/>
              <a:t>Suppose that the entry α* exists in </a:t>
            </a:r>
            <a:r>
              <a:rPr lang="en-US" i="1" dirty="0"/>
              <a:t>A[S</a:t>
            </a:r>
            <a:r>
              <a:rPr lang="en-US" i="1" baseline="-25000" dirty="0"/>
              <a:t>0</a:t>
            </a:r>
            <a:r>
              <a:rPr lang="en-US" i="1" dirty="0"/>
              <a:t>, X]. This means that S</a:t>
            </a:r>
            <a:r>
              <a:rPr lang="en-US" i="1" baseline="-25000" dirty="0"/>
              <a:t>0</a:t>
            </a:r>
            <a:r>
              <a:rPr lang="en-US" i="1" dirty="0"/>
              <a:t> has access right α to</a:t>
            </a:r>
          </a:p>
          <a:p>
            <a:pPr>
              <a:defRPr/>
            </a:pPr>
            <a:r>
              <a:rPr lang="en-US" dirty="0"/>
              <a:t>subject </a:t>
            </a:r>
            <a:r>
              <a:rPr lang="en-US" i="1" dirty="0"/>
              <a:t>X and, because of the presence of the copy flag, can transfer this right, with</a:t>
            </a:r>
          </a:p>
          <a:p>
            <a:pPr>
              <a:defRPr/>
            </a:pPr>
            <a:r>
              <a:rPr lang="en-US" dirty="0"/>
              <a:t>or without copy flag, to another subject. Rule R1 expresses this capability. A subject</a:t>
            </a:r>
          </a:p>
          <a:p>
            <a:pPr>
              <a:defRPr/>
            </a:pPr>
            <a:r>
              <a:rPr lang="en-US" dirty="0"/>
              <a:t>would transfer the access right without the copy flag if there were a concern that</a:t>
            </a:r>
          </a:p>
          <a:p>
            <a:pPr>
              <a:defRPr/>
            </a:pPr>
            <a:r>
              <a:rPr lang="en-US" dirty="0"/>
              <a:t>the new subject would maliciously transfer the right to another subject that should</a:t>
            </a:r>
          </a:p>
          <a:p>
            <a:pPr>
              <a:defRPr/>
            </a:pPr>
            <a:r>
              <a:rPr lang="en-US" dirty="0"/>
              <a:t>not have that access right. For example, </a:t>
            </a:r>
            <a:r>
              <a:rPr lang="en-US" i="1" dirty="0"/>
              <a:t>S</a:t>
            </a:r>
            <a:r>
              <a:rPr lang="en-US" i="1" baseline="-25000" dirty="0"/>
              <a:t>1</a:t>
            </a:r>
            <a:r>
              <a:rPr lang="en-US" i="1" dirty="0"/>
              <a:t> may place ‘read’ or ‘read*’ in any matrix</a:t>
            </a:r>
          </a:p>
          <a:p>
            <a:pPr>
              <a:defRPr/>
            </a:pPr>
            <a:r>
              <a:rPr lang="en-US" dirty="0"/>
              <a:t>entry in the </a:t>
            </a:r>
            <a:r>
              <a:rPr lang="en-US" i="1" dirty="0"/>
              <a:t>F</a:t>
            </a:r>
            <a:r>
              <a:rPr lang="en-US" i="1" baseline="-25000" dirty="0"/>
              <a:t>1</a:t>
            </a:r>
            <a:r>
              <a:rPr lang="en-US" i="1" dirty="0"/>
              <a:t> column. Rule R2 states that if S</a:t>
            </a:r>
            <a:r>
              <a:rPr lang="en-US" i="1" baseline="-25000" dirty="0"/>
              <a:t>0</a:t>
            </a:r>
            <a:r>
              <a:rPr lang="en-US" i="1" dirty="0"/>
              <a:t> is designated as the owner of object</a:t>
            </a:r>
          </a:p>
          <a:p>
            <a:pPr>
              <a:defRPr/>
            </a:pPr>
            <a:r>
              <a:rPr lang="en-US" i="1" dirty="0"/>
              <a:t>X, then S</a:t>
            </a:r>
            <a:r>
              <a:rPr lang="en-US" i="1" baseline="-25000" dirty="0"/>
              <a:t>0</a:t>
            </a:r>
            <a:r>
              <a:rPr lang="en-US" i="1" dirty="0"/>
              <a:t> can grant an access right to that object for any other subject. Rule 2 states</a:t>
            </a:r>
          </a:p>
          <a:p>
            <a:pPr>
              <a:defRPr/>
            </a:pPr>
            <a:r>
              <a:rPr lang="en-US" dirty="0"/>
              <a:t>that </a:t>
            </a:r>
            <a:r>
              <a:rPr lang="en-US" i="1" dirty="0"/>
              <a:t>S</a:t>
            </a:r>
            <a:r>
              <a:rPr lang="en-US" i="1" baseline="-25000" dirty="0"/>
              <a:t>0</a:t>
            </a:r>
            <a:r>
              <a:rPr lang="en-US" i="1" dirty="0"/>
              <a:t> can add any access right to A[S, X] for any S, if S</a:t>
            </a:r>
            <a:r>
              <a:rPr lang="en-US" i="1" baseline="-25000" dirty="0"/>
              <a:t>0</a:t>
            </a:r>
            <a:r>
              <a:rPr lang="en-US" i="1" dirty="0"/>
              <a:t> has ‘owner’ access to x.</a:t>
            </a:r>
          </a:p>
          <a:p>
            <a:pPr>
              <a:defRPr/>
            </a:pPr>
            <a:r>
              <a:rPr lang="en-US" dirty="0"/>
              <a:t>Rule R3 permits </a:t>
            </a:r>
            <a:r>
              <a:rPr lang="en-US" i="1" dirty="0"/>
              <a:t>S</a:t>
            </a:r>
            <a:r>
              <a:rPr lang="en-US" i="1" baseline="-25000" dirty="0"/>
              <a:t>0</a:t>
            </a:r>
            <a:r>
              <a:rPr lang="en-US" i="1" dirty="0"/>
              <a:t> to delete any access right from any matrix entry in a row for</a:t>
            </a:r>
          </a:p>
          <a:p>
            <a:pPr>
              <a:defRPr/>
            </a:pPr>
            <a:r>
              <a:rPr lang="en-US" dirty="0"/>
              <a:t>which </a:t>
            </a:r>
            <a:r>
              <a:rPr lang="en-US" i="1" dirty="0"/>
              <a:t>S</a:t>
            </a:r>
            <a:r>
              <a:rPr lang="en-US" i="1" baseline="-25000" dirty="0"/>
              <a:t>0</a:t>
            </a:r>
            <a:r>
              <a:rPr lang="en-US" i="1" dirty="0"/>
              <a:t> controls the subject and for any matrix entry in a column for which S</a:t>
            </a:r>
            <a:r>
              <a:rPr lang="en-US" i="1" baseline="-25000" dirty="0"/>
              <a:t>0</a:t>
            </a:r>
            <a:r>
              <a:rPr lang="en-US" i="1" dirty="0"/>
              <a:t> owns</a:t>
            </a:r>
          </a:p>
          <a:p>
            <a:pPr>
              <a:defRPr/>
            </a:pPr>
            <a:r>
              <a:rPr lang="en-US" dirty="0"/>
              <a:t>the object. Rule R4 permits a subject to read that portion of the matrix that it owns</a:t>
            </a:r>
          </a:p>
          <a:p>
            <a:pPr>
              <a:defRPr/>
            </a:pPr>
            <a:r>
              <a:rPr lang="en-US" dirty="0"/>
              <a:t>or controls.</a:t>
            </a:r>
          </a:p>
          <a:p>
            <a:pPr>
              <a:defRPr/>
            </a:pPr>
            <a:endParaRPr lang="en-US" dirty="0"/>
          </a:p>
          <a:p>
            <a:pPr>
              <a:defRPr/>
            </a:pPr>
            <a:r>
              <a:rPr lang="en-US" dirty="0"/>
              <a:t>The remaining rules in Table 4.2 govern the creation and deletion of subjects</a:t>
            </a:r>
          </a:p>
          <a:p>
            <a:pPr>
              <a:defRPr/>
            </a:pPr>
            <a:r>
              <a:rPr lang="en-US" dirty="0"/>
              <a:t>and objects. Rule R5 states that any subject can create a new object, which it</a:t>
            </a:r>
          </a:p>
          <a:p>
            <a:pPr>
              <a:defRPr/>
            </a:pPr>
            <a:r>
              <a:rPr lang="en-US" dirty="0"/>
              <a:t>owns, and can then grant and delete access to the object. Under rule R6, the owner</a:t>
            </a:r>
          </a:p>
          <a:p>
            <a:pPr>
              <a:defRPr/>
            </a:pPr>
            <a:r>
              <a:rPr lang="en-US" dirty="0"/>
              <a:t>of an object can destroy the object, resulting in the deletion of the corresponding</a:t>
            </a:r>
          </a:p>
          <a:p>
            <a:pPr>
              <a:defRPr/>
            </a:pPr>
            <a:r>
              <a:rPr lang="en-US" dirty="0"/>
              <a:t>column of the access matrix. Rule R7 enables any subject to create a new subject;</a:t>
            </a:r>
          </a:p>
          <a:p>
            <a:pPr>
              <a:defRPr/>
            </a:pPr>
            <a:r>
              <a:rPr lang="en-US" dirty="0"/>
              <a:t>the creator owns the new subject and the new subject has control access to itself.</a:t>
            </a:r>
          </a:p>
          <a:p>
            <a:pPr>
              <a:defRPr/>
            </a:pPr>
            <a:r>
              <a:rPr lang="en-US" dirty="0"/>
              <a:t>Rule R8 permits the owner of a subject to delete the row and column (if there are</a:t>
            </a:r>
          </a:p>
          <a:p>
            <a:pPr>
              <a:defRPr/>
            </a:pPr>
            <a:r>
              <a:rPr lang="en-US" dirty="0"/>
              <a:t>subject columns) of the access matrix designated by that subject.</a:t>
            </a:r>
          </a:p>
          <a:p>
            <a:pPr>
              <a:defRPr/>
            </a:pPr>
            <a:endParaRPr lang="en-US" dirty="0"/>
          </a:p>
          <a:p>
            <a:pPr>
              <a:defRPr/>
            </a:pPr>
            <a:r>
              <a:rPr lang="en-US" dirty="0"/>
              <a:t>The set of rules in Table 4.2 is an example of the rule set that could be defined</a:t>
            </a:r>
          </a:p>
          <a:p>
            <a:pPr>
              <a:defRPr/>
            </a:pPr>
            <a:r>
              <a:rPr lang="en-US" dirty="0"/>
              <a:t>for an access control system. The following are examples of additional or alternative</a:t>
            </a:r>
          </a:p>
          <a:p>
            <a:pPr>
              <a:defRPr/>
            </a:pPr>
            <a:r>
              <a:rPr lang="en-US" dirty="0"/>
              <a:t>rules that could be included. A transfer-only right could be defined, which results in</a:t>
            </a:r>
          </a:p>
          <a:p>
            <a:pPr>
              <a:defRPr/>
            </a:pPr>
            <a:r>
              <a:rPr lang="en-US" dirty="0"/>
              <a:t>the transferred right being added to the target subject and deleted from the transferring</a:t>
            </a:r>
          </a:p>
          <a:p>
            <a:pPr>
              <a:defRPr/>
            </a:pPr>
            <a:r>
              <a:rPr lang="en-US" dirty="0"/>
              <a:t>subject. The number of owners of an object or a subject could limited to one by</a:t>
            </a:r>
          </a:p>
          <a:p>
            <a:pPr>
              <a:defRPr/>
            </a:pPr>
            <a:r>
              <a:rPr lang="en-US" dirty="0"/>
              <a:t>not allowing the copy flag to accompany the owner right.</a:t>
            </a:r>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9</a:t>
            </a:fld>
            <a:endParaRPr lang="en-AU"/>
          </a:p>
        </p:txBody>
      </p:sp>
    </p:spTree>
    <p:extLst>
      <p:ext uri="{BB962C8B-B14F-4D97-AF65-F5344CB8AC3E}">
        <p14:creationId xmlns:p14="http://schemas.microsoft.com/office/powerpoint/2010/main" val="2471773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hf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8.png"/><Relationship Id="rId4" Type="http://schemas.openxmlformats.org/officeDocument/2006/relationships/package" Target="../embeddings/Microsoft_Word_Document.docx"/></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4</a:t>
            </a:r>
          </a:p>
        </p:txBody>
      </p:sp>
      <p:sp>
        <p:nvSpPr>
          <p:cNvPr id="13" name="Subtitle 12"/>
          <p:cNvSpPr>
            <a:spLocks noGrp="1"/>
          </p:cNvSpPr>
          <p:nvPr>
            <p:ph type="subTitle" idx="1"/>
          </p:nvPr>
        </p:nvSpPr>
        <p:spPr/>
        <p:txBody>
          <a:bodyPr>
            <a:normAutofit/>
          </a:bodyPr>
          <a:lstStyle/>
          <a:p>
            <a:pPr algn="ctr"/>
            <a:r>
              <a:rPr lang="en-US" sz="3200" dirty="0"/>
              <a:t>Access Control</a:t>
            </a:r>
          </a:p>
          <a:p>
            <a:endParaRPr lang="en-US"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solidFill>
                <a:prstClr val="white"/>
              </a:solidFill>
              <a:latin typeface="Arial" pitchFamily="-107" charset="0"/>
            </a:endParaRPr>
          </a:p>
        </p:txBody>
      </p:sp>
      <p:pic>
        <p:nvPicPr>
          <p:cNvPr id="10" name="Picture 9"/>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275856" y="908720"/>
            <a:ext cx="2592288" cy="2221260"/>
          </a:xfrm>
          <a:prstGeom prst="round1Rect">
            <a:avLst/>
          </a:prstGeom>
          <a:effectLst>
            <a:softEdge rad="127000"/>
          </a:effectLst>
        </p:spPr>
      </p:pic>
      <p:sp>
        <p:nvSpPr>
          <p:cNvPr id="2" name="灯片编号占位符 1"/>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1</a:t>
            </a:fld>
            <a:endParaRPr lang="en-US" dirty="0">
              <a:solidFill>
                <a:prstClr val="white">
                  <a:lumMod val="65000"/>
                  <a:lumOff val="35000"/>
                </a:prst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827584" y="-243408"/>
            <a:ext cx="8229600" cy="1600200"/>
          </a:xfrm>
        </p:spPr>
        <p:txBody>
          <a:bodyPr wrap="square" numCol="1" anchorCtr="0" compatLnSpc="1">
            <a:prstTxWarp prst="textNoShape">
              <a:avLst/>
            </a:prstTxWarp>
          </a:bodyPr>
          <a:lstStyle/>
          <a:p>
            <a:pPr eaLnBrk="1" hangingPunct="1">
              <a:defRPr/>
            </a:pPr>
            <a:r>
              <a:rPr lang="en-US" dirty="0">
                <a:solidFill>
                  <a:schemeClr val="tx1"/>
                </a:solidFill>
                <a:effectLst>
                  <a:outerShdw blurRad="38100" dist="38100" dir="2700000" algn="tl">
                    <a:srgbClr val="000000">
                      <a:alpha val="43137"/>
                    </a:srgbClr>
                  </a:outerShdw>
                </a:effectLst>
                <a:ea typeface="ＭＳ Ｐゴシック" pitchFamily="-1" charset="-128"/>
                <a:cs typeface="ＭＳ Ｐゴシック" pitchFamily="-1" charset="-128"/>
              </a:rPr>
              <a:t>Table 4.2 Explanations</a:t>
            </a:r>
          </a:p>
        </p:txBody>
      </p:sp>
      <p:sp>
        <p:nvSpPr>
          <p:cNvPr id="231427" name="Rectangle 3"/>
          <p:cNvSpPr>
            <a:spLocks noGrp="1" noChangeArrowheads="1"/>
          </p:cNvSpPr>
          <p:nvPr>
            <p:ph idx="1"/>
          </p:nvPr>
        </p:nvSpPr>
        <p:spPr>
          <a:xfrm>
            <a:off x="0" y="1356792"/>
            <a:ext cx="9144000" cy="5501208"/>
          </a:xfrm>
        </p:spPr>
        <p:txBody>
          <a:bodyPr wrap="square" numCol="1" anchor="t" anchorCtr="0" compatLnSpc="1">
            <a:prstTxWarp prst="textNoShape">
              <a:avLst/>
            </a:prstTxWarp>
            <a:normAutofit fontScale="85000" lnSpcReduction="20000"/>
          </a:bodyPr>
          <a:lstStyle/>
          <a:p>
            <a:pPr>
              <a:defRPr/>
            </a:pPr>
            <a:r>
              <a:rPr lang="en-US" altLang="zh-CN" sz="2000" dirty="0"/>
              <a:t>The first three rules deal with transferring, granting, and deleting access rights.</a:t>
            </a:r>
          </a:p>
          <a:p>
            <a:pPr>
              <a:defRPr/>
            </a:pPr>
            <a:r>
              <a:rPr lang="en-US" altLang="zh-CN" sz="2000" dirty="0"/>
              <a:t>R1: If the entry α* exists in </a:t>
            </a:r>
            <a:r>
              <a:rPr lang="en-US" altLang="zh-CN" sz="2000" i="1" dirty="0"/>
              <a:t>A[S</a:t>
            </a:r>
            <a:r>
              <a:rPr lang="en-US" altLang="zh-CN" sz="2000" i="1" baseline="-25000" dirty="0"/>
              <a:t>0</a:t>
            </a:r>
            <a:r>
              <a:rPr lang="en-US" altLang="zh-CN" sz="2000" i="1" dirty="0"/>
              <a:t>, X], then S</a:t>
            </a:r>
            <a:r>
              <a:rPr lang="en-US" altLang="zh-CN" sz="2000" i="1" baseline="-25000" dirty="0"/>
              <a:t>0</a:t>
            </a:r>
            <a:r>
              <a:rPr lang="en-US" altLang="zh-CN" sz="2000" i="1" dirty="0"/>
              <a:t> has access right α to </a:t>
            </a:r>
            <a:r>
              <a:rPr lang="en-US" altLang="zh-CN" sz="2000" dirty="0"/>
              <a:t>subject </a:t>
            </a:r>
            <a:r>
              <a:rPr lang="en-US" altLang="zh-CN" sz="2000" i="1" dirty="0"/>
              <a:t>X and, because of the presence of the copy flag, can transfer this right, with </a:t>
            </a:r>
            <a:r>
              <a:rPr lang="en-US" altLang="zh-CN" sz="2000" dirty="0"/>
              <a:t>or without copy flag, to another subject. A subject would transfer the access right without the copy flag if there were a concern that the new subject would maliciously transfer the right to another subject that should not have that access right.</a:t>
            </a:r>
            <a:r>
              <a:rPr lang="en-US" altLang="zh-CN" sz="2000" i="1" dirty="0"/>
              <a:t> </a:t>
            </a:r>
          </a:p>
          <a:p>
            <a:pPr>
              <a:defRPr/>
            </a:pPr>
            <a:r>
              <a:rPr lang="en-US" altLang="zh-CN" sz="2000" i="1" dirty="0"/>
              <a:t>R2 states that if S</a:t>
            </a:r>
            <a:r>
              <a:rPr lang="en-US" altLang="zh-CN" sz="2000" i="1" baseline="-25000" dirty="0"/>
              <a:t>0</a:t>
            </a:r>
            <a:r>
              <a:rPr lang="en-US" altLang="zh-CN" sz="2000" i="1" dirty="0"/>
              <a:t> is designated as the owner of object X, then S</a:t>
            </a:r>
            <a:r>
              <a:rPr lang="en-US" altLang="zh-CN" sz="2000" i="1" baseline="-25000" dirty="0"/>
              <a:t>0</a:t>
            </a:r>
            <a:r>
              <a:rPr lang="en-US" altLang="zh-CN" sz="2000" i="1" dirty="0"/>
              <a:t> can grant an access right to that object X for any other subject S.</a:t>
            </a:r>
          </a:p>
          <a:p>
            <a:pPr>
              <a:defRPr/>
            </a:pPr>
            <a:r>
              <a:rPr lang="en-US" altLang="zh-CN" sz="2000" dirty="0"/>
              <a:t>R3 permits </a:t>
            </a:r>
            <a:r>
              <a:rPr lang="en-US" altLang="zh-CN" sz="2000" i="1" dirty="0"/>
              <a:t>S</a:t>
            </a:r>
            <a:r>
              <a:rPr lang="en-US" altLang="zh-CN" sz="2000" i="1" baseline="-25000" dirty="0"/>
              <a:t>0</a:t>
            </a:r>
            <a:r>
              <a:rPr lang="en-US" altLang="zh-CN" sz="2000" i="1" dirty="0"/>
              <a:t> to delete any access right from any matrix entry in a row for </a:t>
            </a:r>
            <a:r>
              <a:rPr lang="en-US" altLang="zh-CN" sz="2000" dirty="0"/>
              <a:t>which </a:t>
            </a:r>
            <a:r>
              <a:rPr lang="en-US" altLang="zh-CN" sz="2000" i="1" dirty="0"/>
              <a:t>S</a:t>
            </a:r>
            <a:r>
              <a:rPr lang="en-US" altLang="zh-CN" sz="2000" i="1" baseline="-25000" dirty="0"/>
              <a:t>0</a:t>
            </a:r>
            <a:r>
              <a:rPr lang="en-US" altLang="zh-CN" sz="2000" i="1" dirty="0"/>
              <a:t> controls the subject and for any matrix entry in a column for which S</a:t>
            </a:r>
            <a:r>
              <a:rPr lang="en-US" altLang="zh-CN" sz="2000" i="1" baseline="-25000" dirty="0"/>
              <a:t>0</a:t>
            </a:r>
            <a:r>
              <a:rPr lang="en-US" altLang="zh-CN" sz="2000" i="1" dirty="0"/>
              <a:t> owns </a:t>
            </a:r>
            <a:r>
              <a:rPr lang="en-US" altLang="zh-CN" sz="2000" dirty="0"/>
              <a:t>the object. </a:t>
            </a:r>
          </a:p>
          <a:p>
            <a:pPr>
              <a:defRPr/>
            </a:pPr>
            <a:r>
              <a:rPr lang="en-US" altLang="zh-CN" sz="2000" dirty="0"/>
              <a:t>R4 permits a subject to read that portion of the matrix that it owns or controls.</a:t>
            </a:r>
          </a:p>
          <a:p>
            <a:pPr>
              <a:defRPr/>
            </a:pPr>
            <a:r>
              <a:rPr lang="en-US" altLang="zh-CN" sz="2000" dirty="0"/>
              <a:t>The remaining rules govern the creation and deletion of subjects and objects. </a:t>
            </a:r>
          </a:p>
          <a:p>
            <a:pPr>
              <a:defRPr/>
            </a:pPr>
            <a:r>
              <a:rPr lang="en-US" altLang="zh-CN" sz="2000" dirty="0"/>
              <a:t>R5: any subject can create a new object, which it owns, and can then grant and delete access to the object. </a:t>
            </a:r>
          </a:p>
          <a:p>
            <a:pPr>
              <a:defRPr/>
            </a:pPr>
            <a:r>
              <a:rPr lang="en-US" altLang="zh-CN" sz="2000" dirty="0"/>
              <a:t>R6: the owner of an object can destroy the object, resulting in the deletion of the corresponding</a:t>
            </a:r>
          </a:p>
          <a:p>
            <a:pPr>
              <a:defRPr/>
            </a:pPr>
            <a:r>
              <a:rPr lang="en-US" altLang="zh-CN" sz="2000" dirty="0"/>
              <a:t>column of the access matrix. </a:t>
            </a:r>
          </a:p>
          <a:p>
            <a:pPr>
              <a:defRPr/>
            </a:pPr>
            <a:r>
              <a:rPr lang="en-US" altLang="zh-CN" sz="2000" dirty="0"/>
              <a:t>R7 enables any subject to create a new subject; the creator owns the new subject and the new subject has control access to itself.</a:t>
            </a:r>
          </a:p>
          <a:p>
            <a:pPr>
              <a:defRPr/>
            </a:pPr>
            <a:r>
              <a:rPr lang="en-US" altLang="zh-CN" sz="2000" dirty="0"/>
              <a:t>R8 permits the owner of a subject to delete the row and column (if there are subject columns) of the access matrix designated by that subject.</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10</a:t>
            </a:fld>
            <a:endParaRPr lang="en-US" dirty="0">
              <a:solidFill>
                <a:prstClr val="white">
                  <a:lumMod val="65000"/>
                  <a:lumOff val="35000"/>
                </a:prstClr>
              </a:solidFill>
            </a:endParaRPr>
          </a:p>
        </p:txBody>
      </p:sp>
    </p:spTree>
    <p:extLst>
      <p:ext uri="{BB962C8B-B14F-4D97-AF65-F5344CB8AC3E}">
        <p14:creationId xmlns:p14="http://schemas.microsoft.com/office/powerpoint/2010/main" val="241840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5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1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5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5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500" accel="50000" fill="hold">
                                          <p:stCondLst>
                                            <p:cond delay="5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1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5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5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500" accel="50000" fill="hold">
                                          <p:stCondLst>
                                            <p:cond delay="5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1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5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5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500" accel="50000" fill="hold">
                                          <p:stCondLst>
                                            <p:cond delay="5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1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5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5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500" accel="50000" fill="hold">
                                          <p:stCondLst>
                                            <p:cond delay="5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1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par>
                                <p:cTn id="75" presetID="25" presetClass="entr" presetSubtype="0" fill="hold" grpId="0" nodeType="withEffect">
                                  <p:stCondLst>
                                    <p:cond delay="0"/>
                                  </p:stCondLst>
                                  <p:childTnLst>
                                    <p:set>
                                      <p:cBhvr>
                                        <p:cTn id="76" dur="1" fill="hold">
                                          <p:stCondLst>
                                            <p:cond delay="0"/>
                                          </p:stCondLst>
                                        </p:cTn>
                                        <p:tgtEl>
                                          <p:spTgt spid="231427">
                                            <p:txEl>
                                              <p:pRg st="7" end="7"/>
                                            </p:txEl>
                                          </p:spTgt>
                                        </p:tgtEl>
                                        <p:attrNameLst>
                                          <p:attrName>style.visibility</p:attrName>
                                        </p:attrNameLst>
                                      </p:cBhvr>
                                      <p:to>
                                        <p:strVal val="visible"/>
                                      </p:to>
                                    </p:set>
                                    <p:anim calcmode="lin" valueType="num">
                                      <p:cBhvr>
                                        <p:cTn id="77" dur="500" decel="50000" fill="hold">
                                          <p:stCondLst>
                                            <p:cond delay="0"/>
                                          </p:stCondLst>
                                        </p:cTn>
                                        <p:tgtEl>
                                          <p:spTgt spid="231427">
                                            <p:txEl>
                                              <p:pRg st="7" end="7"/>
                                            </p:txEl>
                                          </p:spTgt>
                                        </p:tgtEl>
                                        <p:attrNameLst>
                                          <p:attrName>style.rotation</p:attrName>
                                        </p:attrNameLst>
                                      </p:cBhvr>
                                      <p:tavLst>
                                        <p:tav tm="0">
                                          <p:val>
                                            <p:fltVal val="-90"/>
                                          </p:val>
                                        </p:tav>
                                        <p:tav tm="100000">
                                          <p:val>
                                            <p:fltVal val="0"/>
                                          </p:val>
                                        </p:tav>
                                      </p:tavLst>
                                    </p:anim>
                                    <p:anim calcmode="lin" valueType="num">
                                      <p:cBhvr>
                                        <p:cTn id="78" dur="500" decel="50000" fill="hold">
                                          <p:stCondLst>
                                            <p:cond delay="0"/>
                                          </p:stCondLst>
                                        </p:cTn>
                                        <p:tgtEl>
                                          <p:spTgt spid="231427">
                                            <p:txEl>
                                              <p:pRg st="7" end="7"/>
                                            </p:txEl>
                                          </p:spTgt>
                                        </p:tgtEl>
                                        <p:attrNameLst>
                                          <p:attrName>ppt_w</p:attrName>
                                        </p:attrNameLst>
                                      </p:cBhvr>
                                      <p:tavLst>
                                        <p:tav tm="0">
                                          <p:val>
                                            <p:strVal val="#ppt_w"/>
                                          </p:val>
                                        </p:tav>
                                        <p:tav tm="100000">
                                          <p:val>
                                            <p:strVal val="#ppt_w*.05"/>
                                          </p:val>
                                        </p:tav>
                                      </p:tavLst>
                                    </p:anim>
                                    <p:anim calcmode="lin" valueType="num">
                                      <p:cBhvr>
                                        <p:cTn id="79" dur="500" accel="50000" fill="hold">
                                          <p:stCondLst>
                                            <p:cond delay="500"/>
                                          </p:stCondLst>
                                        </p:cTn>
                                        <p:tgtEl>
                                          <p:spTgt spid="231427">
                                            <p:txEl>
                                              <p:pRg st="7" end="7"/>
                                            </p:txEl>
                                          </p:spTgt>
                                        </p:tgtEl>
                                        <p:attrNameLst>
                                          <p:attrName>ppt_w</p:attrName>
                                        </p:attrNameLst>
                                      </p:cBhvr>
                                      <p:tavLst>
                                        <p:tav tm="0">
                                          <p:val>
                                            <p:strVal val="#ppt_w*.05"/>
                                          </p:val>
                                        </p:tav>
                                        <p:tav tm="100000">
                                          <p:val>
                                            <p:strVal val="#ppt_w"/>
                                          </p:val>
                                        </p:tav>
                                      </p:tavLst>
                                    </p:anim>
                                    <p:anim calcmode="lin" valueType="num">
                                      <p:cBhvr>
                                        <p:cTn id="80" dur="1000" fill="hold"/>
                                        <p:tgtEl>
                                          <p:spTgt spid="231427">
                                            <p:txEl>
                                              <p:pRg st="7" end="7"/>
                                            </p:txEl>
                                          </p:spTgt>
                                        </p:tgtEl>
                                        <p:attrNameLst>
                                          <p:attrName>ppt_h</p:attrName>
                                        </p:attrNameLst>
                                      </p:cBhvr>
                                      <p:tavLst>
                                        <p:tav tm="0">
                                          <p:val>
                                            <p:strVal val="#ppt_h"/>
                                          </p:val>
                                        </p:tav>
                                        <p:tav tm="100000">
                                          <p:val>
                                            <p:strVal val="#ppt_h"/>
                                          </p:val>
                                        </p:tav>
                                      </p:tavLst>
                                    </p:anim>
                                    <p:anim calcmode="lin" valueType="num">
                                      <p:cBhvr>
                                        <p:cTn id="81" dur="500" decel="50000" fill="hold">
                                          <p:stCondLst>
                                            <p:cond delay="0"/>
                                          </p:stCondLst>
                                        </p:cTn>
                                        <p:tgtEl>
                                          <p:spTgt spid="231427">
                                            <p:txEl>
                                              <p:pRg st="7" end="7"/>
                                            </p:txEl>
                                          </p:spTgt>
                                        </p:tgtEl>
                                        <p:attrNameLst>
                                          <p:attrName>ppt_x</p:attrName>
                                        </p:attrNameLst>
                                      </p:cBhvr>
                                      <p:tavLst>
                                        <p:tav tm="0">
                                          <p:val>
                                            <p:strVal val="#ppt_x+.4"/>
                                          </p:val>
                                        </p:tav>
                                        <p:tav tm="100000">
                                          <p:val>
                                            <p:strVal val="#ppt_x"/>
                                          </p:val>
                                        </p:tav>
                                      </p:tavLst>
                                    </p:anim>
                                    <p:anim calcmode="lin" valueType="num">
                                      <p:cBhvr>
                                        <p:cTn id="82" dur="500" decel="50000" fill="hold">
                                          <p:stCondLst>
                                            <p:cond delay="0"/>
                                          </p:stCondLst>
                                        </p:cTn>
                                        <p:tgtEl>
                                          <p:spTgt spid="231427">
                                            <p:txEl>
                                              <p:pRg st="7" end="7"/>
                                            </p:txEl>
                                          </p:spTgt>
                                        </p:tgtEl>
                                        <p:attrNameLst>
                                          <p:attrName>ppt_y</p:attrName>
                                        </p:attrNameLst>
                                      </p:cBhvr>
                                      <p:tavLst>
                                        <p:tav tm="0">
                                          <p:val>
                                            <p:strVal val="#ppt_y-.2"/>
                                          </p:val>
                                        </p:tav>
                                        <p:tav tm="100000">
                                          <p:val>
                                            <p:strVal val="#ppt_y+.1"/>
                                          </p:val>
                                        </p:tav>
                                      </p:tavLst>
                                    </p:anim>
                                    <p:anim calcmode="lin" valueType="num">
                                      <p:cBhvr>
                                        <p:cTn id="83" dur="500" accel="50000" fill="hold">
                                          <p:stCondLst>
                                            <p:cond delay="500"/>
                                          </p:stCondLst>
                                        </p:cTn>
                                        <p:tgtEl>
                                          <p:spTgt spid="231427">
                                            <p:txEl>
                                              <p:pRg st="7" end="7"/>
                                            </p:txEl>
                                          </p:spTgt>
                                        </p:tgtEl>
                                        <p:attrNameLst>
                                          <p:attrName>ppt_y</p:attrName>
                                        </p:attrNameLst>
                                      </p:cBhvr>
                                      <p:tavLst>
                                        <p:tav tm="0">
                                          <p:val>
                                            <p:strVal val="#ppt_y+.1"/>
                                          </p:val>
                                        </p:tav>
                                        <p:tav tm="100000">
                                          <p:val>
                                            <p:strVal val="#ppt_y"/>
                                          </p:val>
                                        </p:tav>
                                      </p:tavLst>
                                    </p:anim>
                                    <p:animEffect transition="in" filter="fade">
                                      <p:cBhvr>
                                        <p:cTn id="84" dur="1000" decel="50000">
                                          <p:stCondLst>
                                            <p:cond delay="0"/>
                                          </p:stCondLst>
                                        </p:cTn>
                                        <p:tgtEl>
                                          <p:spTgt spid="231427">
                                            <p:txEl>
                                              <p:pRg st="7" end="7"/>
                                            </p:txEl>
                                          </p:spTgt>
                                        </p:tgtEl>
                                      </p:cBhvr>
                                    </p:animEffect>
                                  </p:childTnLst>
                                </p:cTn>
                              </p:par>
                              <p:par>
                                <p:cTn id="85" presetID="25" presetClass="entr" presetSubtype="0" fill="hold" grpId="0" nodeType="withEffect">
                                  <p:stCondLst>
                                    <p:cond delay="0"/>
                                  </p:stCondLst>
                                  <p:childTnLst>
                                    <p:set>
                                      <p:cBhvr>
                                        <p:cTn id="86" dur="1" fill="hold">
                                          <p:stCondLst>
                                            <p:cond delay="0"/>
                                          </p:stCondLst>
                                        </p:cTn>
                                        <p:tgtEl>
                                          <p:spTgt spid="231427">
                                            <p:txEl>
                                              <p:pRg st="8" end="8"/>
                                            </p:txEl>
                                          </p:spTgt>
                                        </p:tgtEl>
                                        <p:attrNameLst>
                                          <p:attrName>style.visibility</p:attrName>
                                        </p:attrNameLst>
                                      </p:cBhvr>
                                      <p:to>
                                        <p:strVal val="visible"/>
                                      </p:to>
                                    </p:set>
                                    <p:anim calcmode="lin" valueType="num">
                                      <p:cBhvr>
                                        <p:cTn id="87" dur="500" decel="50000" fill="hold">
                                          <p:stCondLst>
                                            <p:cond delay="0"/>
                                          </p:stCondLst>
                                        </p:cTn>
                                        <p:tgtEl>
                                          <p:spTgt spid="231427">
                                            <p:txEl>
                                              <p:pRg st="8" end="8"/>
                                            </p:txEl>
                                          </p:spTgt>
                                        </p:tgtEl>
                                        <p:attrNameLst>
                                          <p:attrName>style.rotation</p:attrName>
                                        </p:attrNameLst>
                                      </p:cBhvr>
                                      <p:tavLst>
                                        <p:tav tm="0">
                                          <p:val>
                                            <p:fltVal val="-90"/>
                                          </p:val>
                                        </p:tav>
                                        <p:tav tm="100000">
                                          <p:val>
                                            <p:fltVal val="0"/>
                                          </p:val>
                                        </p:tav>
                                      </p:tavLst>
                                    </p:anim>
                                    <p:anim calcmode="lin" valueType="num">
                                      <p:cBhvr>
                                        <p:cTn id="88" dur="500" decel="50000" fill="hold">
                                          <p:stCondLst>
                                            <p:cond delay="0"/>
                                          </p:stCondLst>
                                        </p:cTn>
                                        <p:tgtEl>
                                          <p:spTgt spid="231427">
                                            <p:txEl>
                                              <p:pRg st="8" end="8"/>
                                            </p:txEl>
                                          </p:spTgt>
                                        </p:tgtEl>
                                        <p:attrNameLst>
                                          <p:attrName>ppt_w</p:attrName>
                                        </p:attrNameLst>
                                      </p:cBhvr>
                                      <p:tavLst>
                                        <p:tav tm="0">
                                          <p:val>
                                            <p:strVal val="#ppt_w"/>
                                          </p:val>
                                        </p:tav>
                                        <p:tav tm="100000">
                                          <p:val>
                                            <p:strVal val="#ppt_w*.05"/>
                                          </p:val>
                                        </p:tav>
                                      </p:tavLst>
                                    </p:anim>
                                    <p:anim calcmode="lin" valueType="num">
                                      <p:cBhvr>
                                        <p:cTn id="89" dur="500" accel="50000" fill="hold">
                                          <p:stCondLst>
                                            <p:cond delay="500"/>
                                          </p:stCondLst>
                                        </p:cTn>
                                        <p:tgtEl>
                                          <p:spTgt spid="231427">
                                            <p:txEl>
                                              <p:pRg st="8" end="8"/>
                                            </p:txEl>
                                          </p:spTgt>
                                        </p:tgtEl>
                                        <p:attrNameLst>
                                          <p:attrName>ppt_w</p:attrName>
                                        </p:attrNameLst>
                                      </p:cBhvr>
                                      <p:tavLst>
                                        <p:tav tm="0">
                                          <p:val>
                                            <p:strVal val="#ppt_w*.05"/>
                                          </p:val>
                                        </p:tav>
                                        <p:tav tm="100000">
                                          <p:val>
                                            <p:strVal val="#ppt_w"/>
                                          </p:val>
                                        </p:tav>
                                      </p:tavLst>
                                    </p:anim>
                                    <p:anim calcmode="lin" valueType="num">
                                      <p:cBhvr>
                                        <p:cTn id="90" dur="1000" fill="hold"/>
                                        <p:tgtEl>
                                          <p:spTgt spid="231427">
                                            <p:txEl>
                                              <p:pRg st="8" end="8"/>
                                            </p:txEl>
                                          </p:spTgt>
                                        </p:tgtEl>
                                        <p:attrNameLst>
                                          <p:attrName>ppt_h</p:attrName>
                                        </p:attrNameLst>
                                      </p:cBhvr>
                                      <p:tavLst>
                                        <p:tav tm="0">
                                          <p:val>
                                            <p:strVal val="#ppt_h"/>
                                          </p:val>
                                        </p:tav>
                                        <p:tav tm="100000">
                                          <p:val>
                                            <p:strVal val="#ppt_h"/>
                                          </p:val>
                                        </p:tav>
                                      </p:tavLst>
                                    </p:anim>
                                    <p:anim calcmode="lin" valueType="num">
                                      <p:cBhvr>
                                        <p:cTn id="91" dur="500" decel="50000" fill="hold">
                                          <p:stCondLst>
                                            <p:cond delay="0"/>
                                          </p:stCondLst>
                                        </p:cTn>
                                        <p:tgtEl>
                                          <p:spTgt spid="231427">
                                            <p:txEl>
                                              <p:pRg st="8" end="8"/>
                                            </p:txEl>
                                          </p:spTgt>
                                        </p:tgtEl>
                                        <p:attrNameLst>
                                          <p:attrName>ppt_x</p:attrName>
                                        </p:attrNameLst>
                                      </p:cBhvr>
                                      <p:tavLst>
                                        <p:tav tm="0">
                                          <p:val>
                                            <p:strVal val="#ppt_x+.4"/>
                                          </p:val>
                                        </p:tav>
                                        <p:tav tm="100000">
                                          <p:val>
                                            <p:strVal val="#ppt_x"/>
                                          </p:val>
                                        </p:tav>
                                      </p:tavLst>
                                    </p:anim>
                                    <p:anim calcmode="lin" valueType="num">
                                      <p:cBhvr>
                                        <p:cTn id="92" dur="500" decel="50000" fill="hold">
                                          <p:stCondLst>
                                            <p:cond delay="0"/>
                                          </p:stCondLst>
                                        </p:cTn>
                                        <p:tgtEl>
                                          <p:spTgt spid="231427">
                                            <p:txEl>
                                              <p:pRg st="8" end="8"/>
                                            </p:txEl>
                                          </p:spTgt>
                                        </p:tgtEl>
                                        <p:attrNameLst>
                                          <p:attrName>ppt_y</p:attrName>
                                        </p:attrNameLst>
                                      </p:cBhvr>
                                      <p:tavLst>
                                        <p:tav tm="0">
                                          <p:val>
                                            <p:strVal val="#ppt_y-.2"/>
                                          </p:val>
                                        </p:tav>
                                        <p:tav tm="100000">
                                          <p:val>
                                            <p:strVal val="#ppt_y+.1"/>
                                          </p:val>
                                        </p:tav>
                                      </p:tavLst>
                                    </p:anim>
                                    <p:anim calcmode="lin" valueType="num">
                                      <p:cBhvr>
                                        <p:cTn id="93" dur="500" accel="50000" fill="hold">
                                          <p:stCondLst>
                                            <p:cond delay="500"/>
                                          </p:stCondLst>
                                        </p:cTn>
                                        <p:tgtEl>
                                          <p:spTgt spid="231427">
                                            <p:txEl>
                                              <p:pRg st="8" end="8"/>
                                            </p:txEl>
                                          </p:spTgt>
                                        </p:tgtEl>
                                        <p:attrNameLst>
                                          <p:attrName>ppt_y</p:attrName>
                                        </p:attrNameLst>
                                      </p:cBhvr>
                                      <p:tavLst>
                                        <p:tav tm="0">
                                          <p:val>
                                            <p:strVal val="#ppt_y+.1"/>
                                          </p:val>
                                        </p:tav>
                                        <p:tav tm="100000">
                                          <p:val>
                                            <p:strVal val="#ppt_y"/>
                                          </p:val>
                                        </p:tav>
                                      </p:tavLst>
                                    </p:anim>
                                    <p:animEffect transition="in" filter="fade">
                                      <p:cBhvr>
                                        <p:cTn id="94" dur="1000" decel="50000">
                                          <p:stCondLst>
                                            <p:cond delay="0"/>
                                          </p:stCondLst>
                                        </p:cTn>
                                        <p:tgtEl>
                                          <p:spTgt spid="231427">
                                            <p:txEl>
                                              <p:pRg st="8" end="8"/>
                                            </p:txEl>
                                          </p:spTgt>
                                        </p:tgtEl>
                                      </p:cBhvr>
                                    </p:animEffect>
                                  </p:childTnLst>
                                </p:cTn>
                              </p:par>
                              <p:par>
                                <p:cTn id="95" presetID="25" presetClass="entr" presetSubtype="0" fill="hold" grpId="0" nodeType="withEffect">
                                  <p:stCondLst>
                                    <p:cond delay="0"/>
                                  </p:stCondLst>
                                  <p:childTnLst>
                                    <p:set>
                                      <p:cBhvr>
                                        <p:cTn id="96" dur="1" fill="hold">
                                          <p:stCondLst>
                                            <p:cond delay="0"/>
                                          </p:stCondLst>
                                        </p:cTn>
                                        <p:tgtEl>
                                          <p:spTgt spid="231427">
                                            <p:txEl>
                                              <p:pRg st="9" end="9"/>
                                            </p:txEl>
                                          </p:spTgt>
                                        </p:tgtEl>
                                        <p:attrNameLst>
                                          <p:attrName>style.visibility</p:attrName>
                                        </p:attrNameLst>
                                      </p:cBhvr>
                                      <p:to>
                                        <p:strVal val="visible"/>
                                      </p:to>
                                    </p:set>
                                    <p:anim calcmode="lin" valueType="num">
                                      <p:cBhvr>
                                        <p:cTn id="97" dur="500" decel="50000" fill="hold">
                                          <p:stCondLst>
                                            <p:cond delay="0"/>
                                          </p:stCondLst>
                                        </p:cTn>
                                        <p:tgtEl>
                                          <p:spTgt spid="231427">
                                            <p:txEl>
                                              <p:pRg st="9" end="9"/>
                                            </p:txEl>
                                          </p:spTgt>
                                        </p:tgtEl>
                                        <p:attrNameLst>
                                          <p:attrName>style.rotation</p:attrName>
                                        </p:attrNameLst>
                                      </p:cBhvr>
                                      <p:tavLst>
                                        <p:tav tm="0">
                                          <p:val>
                                            <p:fltVal val="-90"/>
                                          </p:val>
                                        </p:tav>
                                        <p:tav tm="100000">
                                          <p:val>
                                            <p:fltVal val="0"/>
                                          </p:val>
                                        </p:tav>
                                      </p:tavLst>
                                    </p:anim>
                                    <p:anim calcmode="lin" valueType="num">
                                      <p:cBhvr>
                                        <p:cTn id="98" dur="500" decel="50000" fill="hold">
                                          <p:stCondLst>
                                            <p:cond delay="0"/>
                                          </p:stCondLst>
                                        </p:cTn>
                                        <p:tgtEl>
                                          <p:spTgt spid="231427">
                                            <p:txEl>
                                              <p:pRg st="9" end="9"/>
                                            </p:txEl>
                                          </p:spTgt>
                                        </p:tgtEl>
                                        <p:attrNameLst>
                                          <p:attrName>ppt_w</p:attrName>
                                        </p:attrNameLst>
                                      </p:cBhvr>
                                      <p:tavLst>
                                        <p:tav tm="0">
                                          <p:val>
                                            <p:strVal val="#ppt_w"/>
                                          </p:val>
                                        </p:tav>
                                        <p:tav tm="100000">
                                          <p:val>
                                            <p:strVal val="#ppt_w*.05"/>
                                          </p:val>
                                        </p:tav>
                                      </p:tavLst>
                                    </p:anim>
                                    <p:anim calcmode="lin" valueType="num">
                                      <p:cBhvr>
                                        <p:cTn id="99" dur="500" accel="50000" fill="hold">
                                          <p:stCondLst>
                                            <p:cond delay="500"/>
                                          </p:stCondLst>
                                        </p:cTn>
                                        <p:tgtEl>
                                          <p:spTgt spid="231427">
                                            <p:txEl>
                                              <p:pRg st="9" end="9"/>
                                            </p:txEl>
                                          </p:spTgt>
                                        </p:tgtEl>
                                        <p:attrNameLst>
                                          <p:attrName>ppt_w</p:attrName>
                                        </p:attrNameLst>
                                      </p:cBhvr>
                                      <p:tavLst>
                                        <p:tav tm="0">
                                          <p:val>
                                            <p:strVal val="#ppt_w*.05"/>
                                          </p:val>
                                        </p:tav>
                                        <p:tav tm="100000">
                                          <p:val>
                                            <p:strVal val="#ppt_w"/>
                                          </p:val>
                                        </p:tav>
                                      </p:tavLst>
                                    </p:anim>
                                    <p:anim calcmode="lin" valueType="num">
                                      <p:cBhvr>
                                        <p:cTn id="100" dur="1000" fill="hold"/>
                                        <p:tgtEl>
                                          <p:spTgt spid="231427">
                                            <p:txEl>
                                              <p:pRg st="9" end="9"/>
                                            </p:txEl>
                                          </p:spTgt>
                                        </p:tgtEl>
                                        <p:attrNameLst>
                                          <p:attrName>ppt_h</p:attrName>
                                        </p:attrNameLst>
                                      </p:cBhvr>
                                      <p:tavLst>
                                        <p:tav tm="0">
                                          <p:val>
                                            <p:strVal val="#ppt_h"/>
                                          </p:val>
                                        </p:tav>
                                        <p:tav tm="100000">
                                          <p:val>
                                            <p:strVal val="#ppt_h"/>
                                          </p:val>
                                        </p:tav>
                                      </p:tavLst>
                                    </p:anim>
                                    <p:anim calcmode="lin" valueType="num">
                                      <p:cBhvr>
                                        <p:cTn id="101" dur="500" decel="50000" fill="hold">
                                          <p:stCondLst>
                                            <p:cond delay="0"/>
                                          </p:stCondLst>
                                        </p:cTn>
                                        <p:tgtEl>
                                          <p:spTgt spid="231427">
                                            <p:txEl>
                                              <p:pRg st="9" end="9"/>
                                            </p:txEl>
                                          </p:spTgt>
                                        </p:tgtEl>
                                        <p:attrNameLst>
                                          <p:attrName>ppt_x</p:attrName>
                                        </p:attrNameLst>
                                      </p:cBhvr>
                                      <p:tavLst>
                                        <p:tav tm="0">
                                          <p:val>
                                            <p:strVal val="#ppt_x+.4"/>
                                          </p:val>
                                        </p:tav>
                                        <p:tav tm="100000">
                                          <p:val>
                                            <p:strVal val="#ppt_x"/>
                                          </p:val>
                                        </p:tav>
                                      </p:tavLst>
                                    </p:anim>
                                    <p:anim calcmode="lin" valueType="num">
                                      <p:cBhvr>
                                        <p:cTn id="102" dur="500" decel="50000" fill="hold">
                                          <p:stCondLst>
                                            <p:cond delay="0"/>
                                          </p:stCondLst>
                                        </p:cTn>
                                        <p:tgtEl>
                                          <p:spTgt spid="231427">
                                            <p:txEl>
                                              <p:pRg st="9" end="9"/>
                                            </p:txEl>
                                          </p:spTgt>
                                        </p:tgtEl>
                                        <p:attrNameLst>
                                          <p:attrName>ppt_y</p:attrName>
                                        </p:attrNameLst>
                                      </p:cBhvr>
                                      <p:tavLst>
                                        <p:tav tm="0">
                                          <p:val>
                                            <p:strVal val="#ppt_y-.2"/>
                                          </p:val>
                                        </p:tav>
                                        <p:tav tm="100000">
                                          <p:val>
                                            <p:strVal val="#ppt_y+.1"/>
                                          </p:val>
                                        </p:tav>
                                      </p:tavLst>
                                    </p:anim>
                                    <p:anim calcmode="lin" valueType="num">
                                      <p:cBhvr>
                                        <p:cTn id="103" dur="500" accel="50000" fill="hold">
                                          <p:stCondLst>
                                            <p:cond delay="500"/>
                                          </p:stCondLst>
                                        </p:cTn>
                                        <p:tgtEl>
                                          <p:spTgt spid="231427">
                                            <p:txEl>
                                              <p:pRg st="9" end="9"/>
                                            </p:txEl>
                                          </p:spTgt>
                                        </p:tgtEl>
                                        <p:attrNameLst>
                                          <p:attrName>ppt_y</p:attrName>
                                        </p:attrNameLst>
                                      </p:cBhvr>
                                      <p:tavLst>
                                        <p:tav tm="0">
                                          <p:val>
                                            <p:strVal val="#ppt_y+.1"/>
                                          </p:val>
                                        </p:tav>
                                        <p:tav tm="100000">
                                          <p:val>
                                            <p:strVal val="#ppt_y"/>
                                          </p:val>
                                        </p:tav>
                                      </p:tavLst>
                                    </p:anim>
                                    <p:animEffect transition="in" filter="fade">
                                      <p:cBhvr>
                                        <p:cTn id="104" dur="1000" decel="50000">
                                          <p:stCondLst>
                                            <p:cond delay="0"/>
                                          </p:stCondLst>
                                        </p:cTn>
                                        <p:tgtEl>
                                          <p:spTgt spid="231427">
                                            <p:txEl>
                                              <p:pRg st="9" end="9"/>
                                            </p:txEl>
                                          </p:spTgt>
                                        </p:tgtEl>
                                      </p:cBhvr>
                                    </p:animEffect>
                                  </p:childTnLst>
                                </p:cTn>
                              </p:par>
                              <p:par>
                                <p:cTn id="105" presetID="25" presetClass="entr" presetSubtype="0" fill="hold" grpId="0" nodeType="withEffect">
                                  <p:stCondLst>
                                    <p:cond delay="0"/>
                                  </p:stCondLst>
                                  <p:childTnLst>
                                    <p:set>
                                      <p:cBhvr>
                                        <p:cTn id="106" dur="1" fill="hold">
                                          <p:stCondLst>
                                            <p:cond delay="0"/>
                                          </p:stCondLst>
                                        </p:cTn>
                                        <p:tgtEl>
                                          <p:spTgt spid="231427">
                                            <p:txEl>
                                              <p:pRg st="10" end="10"/>
                                            </p:txEl>
                                          </p:spTgt>
                                        </p:tgtEl>
                                        <p:attrNameLst>
                                          <p:attrName>style.visibility</p:attrName>
                                        </p:attrNameLst>
                                      </p:cBhvr>
                                      <p:to>
                                        <p:strVal val="visible"/>
                                      </p:to>
                                    </p:set>
                                    <p:anim calcmode="lin" valueType="num">
                                      <p:cBhvr>
                                        <p:cTn id="107" dur="500" decel="50000" fill="hold">
                                          <p:stCondLst>
                                            <p:cond delay="0"/>
                                          </p:stCondLst>
                                        </p:cTn>
                                        <p:tgtEl>
                                          <p:spTgt spid="231427">
                                            <p:txEl>
                                              <p:pRg st="10" end="10"/>
                                            </p:txEl>
                                          </p:spTgt>
                                        </p:tgtEl>
                                        <p:attrNameLst>
                                          <p:attrName>style.rotation</p:attrName>
                                        </p:attrNameLst>
                                      </p:cBhvr>
                                      <p:tavLst>
                                        <p:tav tm="0">
                                          <p:val>
                                            <p:fltVal val="-90"/>
                                          </p:val>
                                        </p:tav>
                                        <p:tav tm="100000">
                                          <p:val>
                                            <p:fltVal val="0"/>
                                          </p:val>
                                        </p:tav>
                                      </p:tavLst>
                                    </p:anim>
                                    <p:anim calcmode="lin" valueType="num">
                                      <p:cBhvr>
                                        <p:cTn id="108" dur="500" decel="50000" fill="hold">
                                          <p:stCondLst>
                                            <p:cond delay="0"/>
                                          </p:stCondLst>
                                        </p:cTn>
                                        <p:tgtEl>
                                          <p:spTgt spid="231427">
                                            <p:txEl>
                                              <p:pRg st="10" end="10"/>
                                            </p:txEl>
                                          </p:spTgt>
                                        </p:tgtEl>
                                        <p:attrNameLst>
                                          <p:attrName>ppt_w</p:attrName>
                                        </p:attrNameLst>
                                      </p:cBhvr>
                                      <p:tavLst>
                                        <p:tav tm="0">
                                          <p:val>
                                            <p:strVal val="#ppt_w"/>
                                          </p:val>
                                        </p:tav>
                                        <p:tav tm="100000">
                                          <p:val>
                                            <p:strVal val="#ppt_w*.05"/>
                                          </p:val>
                                        </p:tav>
                                      </p:tavLst>
                                    </p:anim>
                                    <p:anim calcmode="lin" valueType="num">
                                      <p:cBhvr>
                                        <p:cTn id="109" dur="500" accel="50000" fill="hold">
                                          <p:stCondLst>
                                            <p:cond delay="500"/>
                                          </p:stCondLst>
                                        </p:cTn>
                                        <p:tgtEl>
                                          <p:spTgt spid="231427">
                                            <p:txEl>
                                              <p:pRg st="10" end="10"/>
                                            </p:txEl>
                                          </p:spTgt>
                                        </p:tgtEl>
                                        <p:attrNameLst>
                                          <p:attrName>ppt_w</p:attrName>
                                        </p:attrNameLst>
                                      </p:cBhvr>
                                      <p:tavLst>
                                        <p:tav tm="0">
                                          <p:val>
                                            <p:strVal val="#ppt_w*.05"/>
                                          </p:val>
                                        </p:tav>
                                        <p:tav tm="100000">
                                          <p:val>
                                            <p:strVal val="#ppt_w"/>
                                          </p:val>
                                        </p:tav>
                                      </p:tavLst>
                                    </p:anim>
                                    <p:anim calcmode="lin" valueType="num">
                                      <p:cBhvr>
                                        <p:cTn id="110" dur="1000" fill="hold"/>
                                        <p:tgtEl>
                                          <p:spTgt spid="231427">
                                            <p:txEl>
                                              <p:pRg st="10" end="10"/>
                                            </p:txEl>
                                          </p:spTgt>
                                        </p:tgtEl>
                                        <p:attrNameLst>
                                          <p:attrName>ppt_h</p:attrName>
                                        </p:attrNameLst>
                                      </p:cBhvr>
                                      <p:tavLst>
                                        <p:tav tm="0">
                                          <p:val>
                                            <p:strVal val="#ppt_h"/>
                                          </p:val>
                                        </p:tav>
                                        <p:tav tm="100000">
                                          <p:val>
                                            <p:strVal val="#ppt_h"/>
                                          </p:val>
                                        </p:tav>
                                      </p:tavLst>
                                    </p:anim>
                                    <p:anim calcmode="lin" valueType="num">
                                      <p:cBhvr>
                                        <p:cTn id="111" dur="500" decel="50000" fill="hold">
                                          <p:stCondLst>
                                            <p:cond delay="0"/>
                                          </p:stCondLst>
                                        </p:cTn>
                                        <p:tgtEl>
                                          <p:spTgt spid="231427">
                                            <p:txEl>
                                              <p:pRg st="10" end="10"/>
                                            </p:txEl>
                                          </p:spTgt>
                                        </p:tgtEl>
                                        <p:attrNameLst>
                                          <p:attrName>ppt_x</p:attrName>
                                        </p:attrNameLst>
                                      </p:cBhvr>
                                      <p:tavLst>
                                        <p:tav tm="0">
                                          <p:val>
                                            <p:strVal val="#ppt_x+.4"/>
                                          </p:val>
                                        </p:tav>
                                        <p:tav tm="100000">
                                          <p:val>
                                            <p:strVal val="#ppt_x"/>
                                          </p:val>
                                        </p:tav>
                                      </p:tavLst>
                                    </p:anim>
                                    <p:anim calcmode="lin" valueType="num">
                                      <p:cBhvr>
                                        <p:cTn id="112" dur="500" decel="50000" fill="hold">
                                          <p:stCondLst>
                                            <p:cond delay="0"/>
                                          </p:stCondLst>
                                        </p:cTn>
                                        <p:tgtEl>
                                          <p:spTgt spid="231427">
                                            <p:txEl>
                                              <p:pRg st="10" end="10"/>
                                            </p:txEl>
                                          </p:spTgt>
                                        </p:tgtEl>
                                        <p:attrNameLst>
                                          <p:attrName>ppt_y</p:attrName>
                                        </p:attrNameLst>
                                      </p:cBhvr>
                                      <p:tavLst>
                                        <p:tav tm="0">
                                          <p:val>
                                            <p:strVal val="#ppt_y-.2"/>
                                          </p:val>
                                        </p:tav>
                                        <p:tav tm="100000">
                                          <p:val>
                                            <p:strVal val="#ppt_y+.1"/>
                                          </p:val>
                                        </p:tav>
                                      </p:tavLst>
                                    </p:anim>
                                    <p:anim calcmode="lin" valueType="num">
                                      <p:cBhvr>
                                        <p:cTn id="113" dur="500" accel="50000" fill="hold">
                                          <p:stCondLst>
                                            <p:cond delay="500"/>
                                          </p:stCondLst>
                                        </p:cTn>
                                        <p:tgtEl>
                                          <p:spTgt spid="231427">
                                            <p:txEl>
                                              <p:pRg st="10" end="10"/>
                                            </p:txEl>
                                          </p:spTgt>
                                        </p:tgtEl>
                                        <p:attrNameLst>
                                          <p:attrName>ppt_y</p:attrName>
                                        </p:attrNameLst>
                                      </p:cBhvr>
                                      <p:tavLst>
                                        <p:tav tm="0">
                                          <p:val>
                                            <p:strVal val="#ppt_y+.1"/>
                                          </p:val>
                                        </p:tav>
                                        <p:tav tm="100000">
                                          <p:val>
                                            <p:strVal val="#ppt_y"/>
                                          </p:val>
                                        </p:tav>
                                      </p:tavLst>
                                    </p:anim>
                                    <p:animEffect transition="in" filter="fade">
                                      <p:cBhvr>
                                        <p:cTn id="114" dur="1000" decel="50000">
                                          <p:stCondLst>
                                            <p:cond delay="0"/>
                                          </p:stCondLst>
                                        </p:cTn>
                                        <p:tgtEl>
                                          <p:spTgt spid="23142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F06E7C-8048-4141-A052-7DD122C9F3D6}"/>
              </a:ext>
            </a:extLst>
          </p:cNvPr>
          <p:cNvSpPr>
            <a:spLocks noGrp="1"/>
          </p:cNvSpPr>
          <p:nvPr>
            <p:ph type="title"/>
          </p:nvPr>
        </p:nvSpPr>
        <p:spPr>
          <a:xfrm>
            <a:off x="457200" y="0"/>
            <a:ext cx="8229600" cy="1370013"/>
          </a:xfrm>
        </p:spPr>
        <p:txBody>
          <a:bodyPr/>
          <a:lstStyle/>
          <a:p>
            <a:r>
              <a:rPr lang="en-US" altLang="zh-CN" dirty="0"/>
              <a:t>Quiz: DAC</a:t>
            </a:r>
            <a:endParaRPr lang="zh-CN" altLang="en-US" dirty="0"/>
          </a:p>
        </p:txBody>
      </p:sp>
      <p:sp>
        <p:nvSpPr>
          <p:cNvPr id="3" name="内容占位符 2">
            <a:extLst>
              <a:ext uri="{FF2B5EF4-FFF2-40B4-BE49-F238E27FC236}">
                <a16:creationId xmlns:a16="http://schemas.microsoft.com/office/drawing/2014/main" id="{9259B729-2477-485F-B869-F8F51D1FA29A}"/>
              </a:ext>
            </a:extLst>
          </p:cNvPr>
          <p:cNvSpPr>
            <a:spLocks noGrp="1"/>
          </p:cNvSpPr>
          <p:nvPr>
            <p:ph idx="1"/>
          </p:nvPr>
        </p:nvSpPr>
        <p:spPr>
          <a:xfrm>
            <a:off x="457200" y="1600200"/>
            <a:ext cx="8229600" cy="4997152"/>
          </a:xfrm>
        </p:spPr>
        <p:txBody>
          <a:bodyPr>
            <a:normAutofit lnSpcReduction="10000"/>
          </a:bodyPr>
          <a:lstStyle/>
          <a:p>
            <a:r>
              <a:rPr lang="en-US" altLang="zh-CN" dirty="0"/>
              <a:t>Assume user Alice is the owner of file foo, and can choose to grant read access right to foo to another user Bob, but can prevent Bob from further granting read access right to other users </a:t>
            </a:r>
          </a:p>
          <a:p>
            <a:pPr lvl="1"/>
            <a:r>
              <a:rPr lang="en-US" altLang="zh-CN" sz="1800" dirty="0"/>
              <a:t>“grant r to</a:t>
            </a:r>
            <a:r>
              <a:rPr lang="zh-CN" altLang="en-US" sz="1800" dirty="0"/>
              <a:t> </a:t>
            </a:r>
            <a:r>
              <a:rPr lang="en-US" altLang="zh-CN" sz="1800" dirty="0"/>
              <a:t>Bob, foo” instead of “grant r* to</a:t>
            </a:r>
            <a:r>
              <a:rPr lang="zh-CN" altLang="en-US" sz="1800" dirty="0"/>
              <a:t> </a:t>
            </a:r>
            <a:r>
              <a:rPr lang="en-US" altLang="zh-CN" sz="1800" dirty="0"/>
              <a:t>Bob, foo”</a:t>
            </a:r>
          </a:p>
          <a:p>
            <a:r>
              <a:rPr lang="en-US" altLang="zh-CN" dirty="0"/>
              <a:t>Q: Does this ensure that a third user, Charlie, can never read data from file foo?</a:t>
            </a:r>
          </a:p>
          <a:p>
            <a:r>
              <a:rPr lang="en-US" altLang="zh-CN" dirty="0"/>
              <a:t>ANS: No. Bob cannot issue “grant r to</a:t>
            </a:r>
            <a:r>
              <a:rPr lang="zh-CN" altLang="en-US" dirty="0"/>
              <a:t> </a:t>
            </a:r>
            <a:r>
              <a:rPr lang="en-US" altLang="zh-CN" dirty="0"/>
              <a:t>{Charlie, foo}”, but he can make a copy of foo, foo2, so now he is the owner of foo2 and can issue “grant r to</a:t>
            </a:r>
            <a:r>
              <a:rPr lang="zh-CN" altLang="en-US" dirty="0"/>
              <a:t> </a:t>
            </a:r>
            <a:r>
              <a:rPr lang="en-US" altLang="zh-CN" dirty="0"/>
              <a:t>{Charlie, foo2}”</a:t>
            </a:r>
          </a:p>
          <a:p>
            <a:r>
              <a:rPr lang="en-US" altLang="zh-CN" dirty="0"/>
              <a:t>If Alice issues “grant w to</a:t>
            </a:r>
            <a:r>
              <a:rPr lang="zh-CN" altLang="en-US" dirty="0"/>
              <a:t> </a:t>
            </a:r>
            <a:r>
              <a:rPr lang="en-US" altLang="zh-CN" dirty="0"/>
              <a:t>Bob, foo”, the Charlie cannot possibly write to foo. </a:t>
            </a:r>
            <a:endParaRPr lang="zh-CN" altLang="en-US" dirty="0"/>
          </a:p>
        </p:txBody>
      </p:sp>
      <p:sp>
        <p:nvSpPr>
          <p:cNvPr id="4" name="灯片编号占位符 3">
            <a:extLst>
              <a:ext uri="{FF2B5EF4-FFF2-40B4-BE49-F238E27FC236}">
                <a16:creationId xmlns:a16="http://schemas.microsoft.com/office/drawing/2014/main" id="{FA0ECBB8-133B-4831-A4EC-76E3011F2598}"/>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11</a:t>
            </a:fld>
            <a:endParaRPr lang="en-US" dirty="0">
              <a:solidFill>
                <a:prstClr val="white">
                  <a:lumMod val="65000"/>
                  <a:lumOff val="35000"/>
                </a:prstClr>
              </a:solidFill>
            </a:endParaRPr>
          </a:p>
        </p:txBody>
      </p:sp>
    </p:spTree>
    <p:extLst>
      <p:ext uri="{BB962C8B-B14F-4D97-AF65-F5344CB8AC3E}">
        <p14:creationId xmlns:p14="http://schemas.microsoft.com/office/powerpoint/2010/main" val="645970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447800"/>
          </a:xfrm>
        </p:spPr>
        <p:txBody>
          <a:bodyPr wrap="square" numCol="1" anchorCtr="0" compatLnSpc="1">
            <a:prstTxWarp prst="textNoShape">
              <a:avLst/>
            </a:prstTxWarp>
          </a:bodyPr>
          <a:lstStyle/>
          <a:p>
            <a:pPr eaLnBrk="1" hangingPunct="1">
              <a:defRPr/>
            </a:pPr>
            <a:r>
              <a:rPr lang="en-US" sz="4800" dirty="0">
                <a:solidFill>
                  <a:schemeClr val="tx1"/>
                </a:solidFill>
                <a:effectLst>
                  <a:outerShdw blurRad="38100" dist="38100" dir="2700000" algn="tl">
                    <a:srgbClr val="000000">
                      <a:alpha val="43137"/>
                    </a:srgbClr>
                  </a:outerShdw>
                </a:effectLst>
                <a:ea typeface="ＭＳ Ｐゴシック" pitchFamily="-1" charset="-128"/>
                <a:cs typeface="ＭＳ Ｐゴシック" pitchFamily="-1" charset="-128"/>
              </a:rPr>
              <a:t>DAC Example: UNIX File </a:t>
            </a:r>
            <a:r>
              <a:rPr lang="en-GB" sz="4800" dirty="0">
                <a:solidFill>
                  <a:schemeClr val="tx1"/>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lang="en-US" sz="4800" dirty="0">
              <a:solidFill>
                <a:schemeClr val="tx1"/>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12</a:t>
            </a:fld>
            <a:endParaRPr lang="en-US" dirty="0">
              <a:solidFill>
                <a:prstClr val="white">
                  <a:lumMod val="65000"/>
                  <a:lumOff val="35000"/>
                </a:prstClr>
              </a:solidFill>
            </a:endParaRPr>
          </a:p>
        </p:txBody>
      </p:sp>
      <p:sp>
        <p:nvSpPr>
          <p:cNvPr id="3" name="内容占位符 2">
            <a:extLst>
              <a:ext uri="{FF2B5EF4-FFF2-40B4-BE49-F238E27FC236}">
                <a16:creationId xmlns:a16="http://schemas.microsoft.com/office/drawing/2014/main" id="{422BEA12-C5BE-4B91-9E35-DE49115D0DB1}"/>
              </a:ext>
            </a:extLst>
          </p:cNvPr>
          <p:cNvSpPr>
            <a:spLocks noGrp="1"/>
          </p:cNvSpPr>
          <p:nvPr>
            <p:ph idx="1"/>
          </p:nvPr>
        </p:nvSpPr>
        <p:spPr>
          <a:xfrm>
            <a:off x="457200" y="1600200"/>
            <a:ext cx="8229600" cy="4925144"/>
          </a:xfrm>
        </p:spPr>
        <p:txBody>
          <a:bodyPr>
            <a:normAutofit/>
          </a:bodyPr>
          <a:lstStyle/>
          <a:p>
            <a:pPr fontAlgn="base"/>
            <a:r>
              <a:rPr lang="en-US" altLang="zh-CN" sz="2800" dirty="0"/>
              <a:t>Each file has 3 permission types: read, write, execute, denoted as </a:t>
            </a:r>
            <a:r>
              <a:rPr lang="en-US" altLang="zh-CN" sz="2800" dirty="0" err="1"/>
              <a:t>r,w,x</a:t>
            </a:r>
            <a:r>
              <a:rPr lang="en-US" altLang="zh-CN" sz="2800" dirty="0"/>
              <a:t>, respectively</a:t>
            </a:r>
          </a:p>
          <a:p>
            <a:pPr fontAlgn="base"/>
            <a:r>
              <a:rPr lang="en-US" altLang="zh-CN" sz="2800" dirty="0"/>
              <a:t>For a given file, there are 3 classes of subjects, with different access rights for each class:</a:t>
            </a:r>
          </a:p>
          <a:p>
            <a:pPr lvl="1" fontAlgn="base"/>
            <a:r>
              <a:rPr lang="en-US" altLang="zh-CN" sz="1800" dirty="0"/>
              <a:t>Owner: This may be the creator of the resource; ownership can be changed with “</a:t>
            </a:r>
            <a:r>
              <a:rPr lang="en-US" altLang="zh-CN" sz="1800" dirty="0" err="1"/>
              <a:t>chown</a:t>
            </a:r>
            <a:r>
              <a:rPr lang="en-US" altLang="zh-CN" sz="1800" dirty="0"/>
              <a:t>” command</a:t>
            </a:r>
          </a:p>
          <a:p>
            <a:pPr lvl="1" fontAlgn="base"/>
            <a:r>
              <a:rPr lang="en-US" altLang="zh-CN" sz="1800" dirty="0"/>
              <a:t>Group: A named group of users may be granted access rights; a user may belong to multiple groups</a:t>
            </a:r>
          </a:p>
          <a:p>
            <a:pPr lvl="1" fontAlgn="base"/>
            <a:r>
              <a:rPr lang="en-US" altLang="zh-CN" sz="1800" dirty="0"/>
              <a:t>Other: All other users who are neither the owner,  nor members of any group relevant to the resource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half" idx="2"/>
          </p:nvPr>
        </p:nvSpPr>
        <p:spPr>
          <a:xfrm>
            <a:off x="179512" y="1413833"/>
            <a:ext cx="4059238" cy="5301952"/>
          </a:xfrm>
        </p:spPr>
        <p:txBody>
          <a:bodyPr>
            <a:normAutofit fontScale="70000" lnSpcReduction="20000"/>
          </a:bodyPr>
          <a:lstStyle/>
          <a:p>
            <a:pPr marL="342900" lvl="2" indent="-342900">
              <a:lnSpc>
                <a:spcPct val="110000"/>
              </a:lnSpc>
              <a:spcBef>
                <a:spcPts val="800"/>
              </a:spcBef>
              <a:buSzPct val="90000"/>
              <a:buFont typeface="Wingdings" pitchFamily="2" charset="2"/>
              <a:buChar char=""/>
              <a:defRPr/>
            </a:pPr>
            <a:r>
              <a:rPr lang="en-US" sz="3700" dirty="0"/>
              <a:t>12 permission bits</a:t>
            </a:r>
          </a:p>
          <a:p>
            <a:pPr marL="342900" lvl="2" indent="-342900">
              <a:lnSpc>
                <a:spcPct val="110000"/>
              </a:lnSpc>
              <a:spcBef>
                <a:spcPts val="800"/>
              </a:spcBef>
              <a:buSzPct val="90000"/>
              <a:buFont typeface="Wingdings" pitchFamily="2" charset="2"/>
              <a:buChar char=""/>
              <a:defRPr/>
            </a:pPr>
            <a:r>
              <a:rPr lang="en-US" sz="3700" dirty="0"/>
              <a:t>9 </a:t>
            </a:r>
            <a:r>
              <a:rPr lang="en-US" altLang="zh-CN" sz="3700" dirty="0"/>
              <a:t>bits </a:t>
            </a:r>
            <a:r>
              <a:rPr lang="en-US" sz="3700" dirty="0"/>
              <a:t>specify read, write, and execute permission for user (file  owner), group, and all other users</a:t>
            </a:r>
          </a:p>
          <a:p>
            <a:pPr marL="800100" lvl="3" indent="-342900">
              <a:lnSpc>
                <a:spcPct val="110000"/>
              </a:lnSpc>
              <a:spcBef>
                <a:spcPts val="800"/>
              </a:spcBef>
              <a:buSzPct val="90000"/>
              <a:buFont typeface="Wingdings" pitchFamily="2" charset="2"/>
              <a:buChar char=""/>
              <a:defRPr/>
            </a:pPr>
            <a:r>
              <a:rPr lang="en-US" sz="3100" dirty="0"/>
              <a:t>The command “</a:t>
            </a:r>
            <a:r>
              <a:rPr lang="en-US" sz="3100" dirty="0" err="1"/>
              <a:t>chmod</a:t>
            </a:r>
            <a:r>
              <a:rPr lang="en-US" sz="3100" dirty="0"/>
              <a:t> 640 file1” sets the permission bits of file1 to that shown in Fig. (a)</a:t>
            </a:r>
          </a:p>
          <a:p>
            <a:pPr marL="800100" lvl="3" indent="-342900">
              <a:lnSpc>
                <a:spcPct val="110000"/>
              </a:lnSpc>
              <a:spcBef>
                <a:spcPts val="800"/>
              </a:spcBef>
              <a:buSzPct val="90000"/>
              <a:buFont typeface="Wingdings" pitchFamily="2" charset="2"/>
              <a:buChar char=""/>
              <a:defRPr/>
            </a:pPr>
            <a:r>
              <a:rPr lang="en-US" sz="3000" dirty="0"/>
              <a:t>Decimal number 640 is binary number 110 100 000 </a:t>
            </a:r>
            <a:endParaRPr lang="en-US" sz="3000" dirty="0">
              <a:ea typeface="+mn-ea"/>
            </a:endParaRP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val="0"/>
              </a:ext>
            </a:extLst>
          </a:blip>
          <a:srcRect l="20376" t="2503" r="3670" b="57956"/>
          <a:stretch/>
        </p:blipFill>
        <p:spPr>
          <a:xfrm>
            <a:off x="4238750" y="2228378"/>
            <a:ext cx="4809757" cy="3240361"/>
          </a:xfrm>
          <a:prstGeom prst="rect">
            <a:avLst/>
          </a:prstGeom>
          <a:solidFill>
            <a:schemeClr val="tx1"/>
          </a:solidFill>
        </p:spPr>
      </p:pic>
      <p:sp>
        <p:nvSpPr>
          <p:cNvPr id="2" name="灯片编号占位符 1"/>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13</a:t>
            </a:fld>
            <a:endParaRPr lang="en-US" dirty="0">
              <a:solidFill>
                <a:prstClr val="white">
                  <a:lumMod val="65000"/>
                  <a:lumOff val="35000"/>
                </a:prstClr>
              </a:solidFill>
            </a:endParaRPr>
          </a:p>
        </p:txBody>
      </p:sp>
      <p:sp>
        <p:nvSpPr>
          <p:cNvPr id="6" name="Rectangle 2"/>
          <p:cNvSpPr txBox="1">
            <a:spLocks noChangeArrowheads="1"/>
          </p:cNvSpPr>
          <p:nvPr/>
        </p:nvSpPr>
        <p:spPr>
          <a:xfrm>
            <a:off x="467544" y="-76870"/>
            <a:ext cx="8229600" cy="1417638"/>
          </a:xfrm>
          <a:prstGeom prst="rect">
            <a:avLst/>
          </a:prstGeom>
        </p:spPr>
        <p:txBody>
          <a:bodyPr vert="horz" wrap="square" lIns="91440" tIns="45720" rIns="91440" bIns="45720" numCol="1" rtlCol="0" anchor="b" anchorCtr="0" compatLnSpc="1">
            <a:prstTxWarp prst="textNoShape">
              <a:avLst/>
            </a:prstTxWarp>
            <a:noAutofit/>
          </a:bodyPr>
          <a:lstStyle>
            <a:lvl1pPr algn="ctr" defTabSz="914400" rtl="0" eaLnBrk="1" latinLnBrk="0" hangingPunct="1">
              <a:lnSpc>
                <a:spcPct val="100000"/>
              </a:lnSpc>
              <a:spcBef>
                <a:spcPct val="0"/>
              </a:spcBef>
              <a:buNone/>
              <a:defRPr sz="2800" b="0" kern="1200">
                <a:solidFill>
                  <a:schemeClr val="tx2"/>
                </a:solidFill>
                <a:effectLst>
                  <a:outerShdw blurRad="50800" dist="25400" dir="5400000" algn="t" rotWithShape="0">
                    <a:prstClr val="black">
                      <a:alpha val="25000"/>
                    </a:prstClr>
                  </a:outerShdw>
                </a:effectLst>
                <a:latin typeface="+mn-lt"/>
                <a:ea typeface="+mj-ea"/>
                <a:cs typeface="+mj-cs"/>
              </a:defRPr>
            </a:lvl1pPr>
          </a:lstStyle>
          <a:p>
            <a:pPr fontAlgn="auto">
              <a:lnSpc>
                <a:spcPts val="5800"/>
              </a:lnSpc>
              <a:spcAft>
                <a:spcPts val="0"/>
              </a:spcAft>
              <a:defRPr/>
            </a:pPr>
            <a:r>
              <a:rPr lang="en-US" altLang="zh-CN" sz="5400" dirty="0">
                <a:solidFill>
                  <a:schemeClr val="tx1"/>
                </a:solidFill>
                <a:effectLst>
                  <a:outerShdw blurRad="63500" dist="38100" dir="5400000" algn="t" rotWithShape="0">
                    <a:prstClr val="black">
                      <a:alpha val="25000"/>
                    </a:prstClr>
                  </a:outerShdw>
                </a:effectLst>
              </a:rPr>
              <a:t>UNIX File Permission Bits</a:t>
            </a:r>
            <a:endParaRPr lang="en-US" sz="5400" dirty="0">
              <a:solidFill>
                <a:schemeClr val="tx1"/>
              </a:solidFill>
              <a:effectLst>
                <a:outerShdw blurRad="63500" dist="38100" dir="5400000" algn="t" rotWithShape="0">
                  <a:prstClr val="black">
                    <a:alpha val="25000"/>
                  </a:prstClr>
                </a:outerShdw>
              </a:effectLst>
            </a:endParaRPr>
          </a:p>
        </p:txBody>
      </p:sp>
    </p:spTree>
  </p:cSld>
  <p:clrMapOvr>
    <a:masterClrMapping/>
  </p:clrMapOvr>
  <p:transition spd="med">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100411" y="0"/>
            <a:ext cx="8864077" cy="1508125"/>
          </a:xfrm>
        </p:spPr>
        <p:txBody>
          <a:bodyPr>
            <a:normAutofit fontScale="90000"/>
          </a:bodyPr>
          <a:lstStyle/>
          <a:p>
            <a:pPr>
              <a:defRPr/>
            </a:pPr>
            <a:r>
              <a:rPr kumimoji="1" lang="en-GB" dirty="0">
                <a:solidFill>
                  <a:schemeClr val="tx1"/>
                </a:solidFill>
              </a:rPr>
              <a:t>The Other 3 bits: </a:t>
            </a:r>
            <a:r>
              <a:rPr kumimoji="1" lang="en-GB" dirty="0" err="1">
                <a:solidFill>
                  <a:schemeClr val="tx1"/>
                </a:solidFill>
              </a:rPr>
              <a:t>setuid</a:t>
            </a:r>
            <a:r>
              <a:rPr kumimoji="1" lang="en-GB" dirty="0">
                <a:solidFill>
                  <a:schemeClr val="tx1"/>
                </a:solidFill>
              </a:rPr>
              <a:t> &amp; </a:t>
            </a:r>
            <a:r>
              <a:rPr kumimoji="1" lang="en-GB" dirty="0" err="1">
                <a:solidFill>
                  <a:schemeClr val="tx1"/>
                </a:solidFill>
              </a:rPr>
              <a:t>setgid</a:t>
            </a:r>
            <a:r>
              <a:rPr kumimoji="1" lang="en-GB" dirty="0">
                <a:solidFill>
                  <a:schemeClr val="tx1"/>
                </a:solidFill>
              </a:rPr>
              <a:t> </a:t>
            </a:r>
            <a:endParaRPr kumimoji="1" lang="en-US" dirty="0">
              <a:solidFill>
                <a:schemeClr val="tx1"/>
              </a:solidFill>
            </a:endParaRPr>
          </a:p>
        </p:txBody>
      </p:sp>
      <p:sp>
        <p:nvSpPr>
          <p:cNvPr id="235523" name="Rectangle 3"/>
          <p:cNvSpPr>
            <a:spLocks noGrp="1" noChangeArrowheads="1"/>
          </p:cNvSpPr>
          <p:nvPr>
            <p:ph idx="1"/>
          </p:nvPr>
        </p:nvSpPr>
        <p:spPr>
          <a:xfrm>
            <a:off x="457200" y="1493837"/>
            <a:ext cx="8291264" cy="5045075"/>
          </a:xfrm>
        </p:spPr>
        <p:txBody>
          <a:bodyPr wrap="square" numCol="1" anchor="t" anchorCtr="0" compatLnSpc="1">
            <a:prstTxWarp prst="textNoShape">
              <a:avLst/>
            </a:prstTxWarp>
            <a:normAutofit fontScale="92500" lnSpcReduction="10000"/>
          </a:bodyPr>
          <a:lstStyle/>
          <a:p>
            <a:pPr eaLnBrk="1" hangingPunct="1">
              <a:lnSpc>
                <a:spcPct val="90000"/>
              </a:lnSpc>
              <a:buSzPct val="70000"/>
              <a:buFont typeface="Wingdings" pitchFamily="-1" charset="2"/>
              <a:buChar char=""/>
              <a:defRPr/>
            </a:pPr>
            <a:r>
              <a:rPr lang="en-US" dirty="0">
                <a:solidFill>
                  <a:schemeClr val="tx1"/>
                </a:solidFill>
                <a:effectLst>
                  <a:outerShdw blurRad="38100" dist="38100" dir="2700000" algn="tl">
                    <a:srgbClr val="0064E2"/>
                  </a:outerShdw>
                </a:effectLst>
                <a:ea typeface="ＭＳ Ｐゴシック" pitchFamily="-1" charset="-128"/>
                <a:cs typeface="ＭＳ Ｐゴシック" pitchFamily="-1" charset="-128"/>
              </a:rPr>
              <a:t>“Set user ID”(</a:t>
            </a:r>
            <a:r>
              <a:rPr lang="en-US" dirty="0" err="1">
                <a:solidFill>
                  <a:schemeClr val="tx1"/>
                </a:solidFill>
                <a:effectLst>
                  <a:outerShdw blurRad="38100" dist="38100" dir="2700000" algn="tl">
                    <a:srgbClr val="0064E2"/>
                  </a:outerShdw>
                </a:effectLst>
                <a:ea typeface="ＭＳ Ｐゴシック" pitchFamily="-1" charset="-128"/>
                <a:cs typeface="ＭＳ Ｐゴシック" pitchFamily="-1" charset="-128"/>
              </a:rPr>
              <a:t>setuid</a:t>
            </a:r>
            <a:r>
              <a:rPr lang="en-US" dirty="0">
                <a:solidFill>
                  <a:schemeClr val="tx1"/>
                </a:solidFill>
                <a:effectLst>
                  <a:outerShdw blurRad="38100" dist="38100" dir="2700000" algn="tl">
                    <a:srgbClr val="0064E2"/>
                  </a:outerShdw>
                </a:effectLst>
                <a:ea typeface="ＭＳ Ｐゴシック" pitchFamily="-1" charset="-128"/>
                <a:cs typeface="ＭＳ Ｐゴシック" pitchFamily="-1" charset="-128"/>
              </a:rPr>
              <a:t>) and “Set group ID”(</a:t>
            </a:r>
            <a:r>
              <a:rPr lang="en-US" dirty="0" err="1">
                <a:solidFill>
                  <a:schemeClr val="tx1"/>
                </a:solidFill>
                <a:effectLst>
                  <a:outerShdw blurRad="38100" dist="38100" dir="2700000" algn="tl">
                    <a:srgbClr val="0064E2"/>
                  </a:outerShdw>
                </a:effectLst>
                <a:ea typeface="ＭＳ Ｐゴシック" pitchFamily="-1" charset="-128"/>
                <a:cs typeface="ＭＳ Ｐゴシック" pitchFamily="-1" charset="-128"/>
              </a:rPr>
              <a:t>setgid</a:t>
            </a:r>
            <a:r>
              <a:rPr lang="en-US" dirty="0">
                <a:solidFill>
                  <a:schemeClr val="tx1"/>
                </a:solidFill>
                <a:effectLst>
                  <a:outerShdw blurRad="38100" dist="38100" dir="2700000" algn="tl">
                    <a:srgbClr val="0064E2"/>
                  </a:outerShdw>
                </a:effectLst>
                <a:ea typeface="ＭＳ Ｐゴシック" pitchFamily="-1" charset="-128"/>
                <a:cs typeface="ＭＳ Ｐゴシック" pitchFamily="-1" charset="-128"/>
              </a:rPr>
              <a:t>)</a:t>
            </a:r>
          </a:p>
          <a:p>
            <a:pPr lvl="1">
              <a:lnSpc>
                <a:spcPct val="90000"/>
              </a:lnSpc>
              <a:buSzPct val="70000"/>
              <a:buFont typeface="Wingdings" pitchFamily="-1" charset="2"/>
              <a:buChar char=""/>
              <a:defRPr/>
            </a:pPr>
            <a:r>
              <a:rPr lang="en-US" sz="2000" dirty="0">
                <a:solidFill>
                  <a:schemeClr val="tx1"/>
                </a:solidFill>
                <a:effectLst>
                  <a:outerShdw blurRad="38100" dist="38100" dir="2700000" algn="tl">
                    <a:srgbClr val="0064E2"/>
                  </a:outerShdw>
                </a:effectLst>
              </a:rPr>
              <a:t>Allow users to run an executable program with the permissions of its owner, or group, respectively, i.e., with temporarily elevated privileges in order to perform a specific task</a:t>
            </a:r>
          </a:p>
          <a:p>
            <a:pPr lvl="2">
              <a:lnSpc>
                <a:spcPct val="90000"/>
              </a:lnSpc>
              <a:buSzPct val="70000"/>
              <a:buFont typeface="Wingdings" pitchFamily="-1" charset="2"/>
              <a:buChar char=""/>
              <a:defRPr/>
            </a:pPr>
            <a:r>
              <a:rPr lang="en-US" sz="2000" dirty="0">
                <a:solidFill>
                  <a:schemeClr val="tx1"/>
                </a:solidFill>
                <a:effectLst>
                  <a:outerShdw blurRad="38100" dist="38100" dir="2700000" algn="tl">
                    <a:srgbClr val="0064E2"/>
                  </a:outerShdw>
                </a:effectLst>
              </a:rPr>
              <a:t>e.g.,  the “passwd” program has “</a:t>
            </a:r>
            <a:r>
              <a:rPr lang="en-US" altLang="zh-CN" sz="2000" dirty="0">
                <a:solidFill>
                  <a:schemeClr val="tx1"/>
                </a:solidFill>
                <a:effectLst>
                  <a:outerShdw blurRad="38100" dist="38100" dir="2700000" algn="tl">
                    <a:srgbClr val="0064E2"/>
                  </a:outerShdw>
                </a:effectLst>
              </a:rPr>
              <a:t>a</a:t>
            </a:r>
            <a:r>
              <a:rPr lang="en-US" sz="2000" dirty="0">
                <a:solidFill>
                  <a:schemeClr val="tx1"/>
                </a:solidFill>
                <a:effectLst>
                  <a:outerShdw blurRad="38100" dist="38100" dir="2700000" algn="tl">
                    <a:srgbClr val="0064E2"/>
                  </a:outerShdw>
                </a:effectLst>
              </a:rPr>
              <a:t>dmin” as its </a:t>
            </a:r>
            <a:r>
              <a:rPr lang="en-US" altLang="zh-CN" sz="2000" dirty="0">
                <a:solidFill>
                  <a:schemeClr val="tx1"/>
                </a:solidFill>
                <a:effectLst>
                  <a:outerShdw blurRad="38100" dist="38100" dir="2700000" algn="tl">
                    <a:srgbClr val="0064E2"/>
                  </a:outerShdw>
                </a:effectLst>
              </a:rPr>
              <a:t>owner</a:t>
            </a:r>
            <a:r>
              <a:rPr lang="en-US" sz="2000" dirty="0">
                <a:solidFill>
                  <a:schemeClr val="tx1"/>
                </a:solidFill>
                <a:effectLst>
                  <a:outerShdw blurRad="38100" dist="38100" dir="2700000" algn="tl">
                    <a:srgbClr val="0064E2"/>
                  </a:outerShdw>
                </a:effectLst>
              </a:rPr>
              <a:t>, and its </a:t>
            </a:r>
            <a:r>
              <a:rPr lang="en-US" sz="2000" dirty="0" err="1">
                <a:solidFill>
                  <a:schemeClr val="tx1"/>
                </a:solidFill>
                <a:effectLst>
                  <a:outerShdw blurRad="38100" dist="38100" dir="2700000" algn="tl">
                    <a:srgbClr val="0064E2"/>
                  </a:outerShdw>
                </a:effectLst>
              </a:rPr>
              <a:t>setuid</a:t>
            </a:r>
            <a:r>
              <a:rPr lang="en-US" sz="2000" dirty="0">
                <a:solidFill>
                  <a:schemeClr val="tx1"/>
                </a:solidFill>
                <a:effectLst>
                  <a:outerShdw blurRad="38100" dist="38100" dir="2700000" algn="tl">
                    <a:srgbClr val="0064E2"/>
                  </a:outerShdw>
                </a:effectLst>
              </a:rPr>
              <a:t> bit is set. Therefore, any user can execute the “passwd” program and change his own password by modifying the “password” file, since its permissions are temporarily raised to those of “admin” while executing the “passwd” program</a:t>
            </a:r>
          </a:p>
          <a:p>
            <a:pPr lvl="1">
              <a:lnSpc>
                <a:spcPct val="90000"/>
              </a:lnSpc>
              <a:buSzPct val="70000"/>
              <a:buFont typeface="Wingdings" pitchFamily="-1" charset="2"/>
              <a:buChar char=""/>
              <a:defRPr/>
            </a:pPr>
            <a:r>
              <a:rPr lang="en-US" altLang="zh-CN" sz="2000" dirty="0">
                <a:solidFill>
                  <a:schemeClr val="tx1"/>
                </a:solidFill>
                <a:effectLst>
                  <a:outerShdw blurRad="38100" dist="38100" dir="2700000" algn="tl">
                    <a:srgbClr val="0064E2"/>
                  </a:outerShdw>
                </a:effectLst>
              </a:rPr>
              <a:t>The</a:t>
            </a:r>
            <a:r>
              <a:rPr lang="en-US" sz="2000" dirty="0">
                <a:solidFill>
                  <a:schemeClr val="tx1"/>
                </a:solidFill>
                <a:effectLst>
                  <a:outerShdw blurRad="38100" dist="38100" dir="2700000" algn="tl">
                    <a:srgbClr val="0064E2"/>
                  </a:outerShdw>
                </a:effectLst>
              </a:rPr>
              <a:t> command “</a:t>
            </a:r>
            <a:r>
              <a:rPr lang="en-US" sz="2000" dirty="0" err="1">
                <a:solidFill>
                  <a:schemeClr val="tx1"/>
                </a:solidFill>
                <a:effectLst>
                  <a:outerShdw blurRad="38100" dist="38100" dir="2700000" algn="tl">
                    <a:srgbClr val="0064E2"/>
                  </a:outerShdw>
                </a:effectLst>
              </a:rPr>
              <a:t>chmod</a:t>
            </a:r>
            <a:r>
              <a:rPr lang="en-US" sz="2000" dirty="0">
                <a:solidFill>
                  <a:schemeClr val="tx1"/>
                </a:solidFill>
                <a:effectLst>
                  <a:outerShdw blurRad="38100" dist="38100" dir="2700000" algn="tl">
                    <a:srgbClr val="0064E2"/>
                  </a:outerShdw>
                </a:effectLst>
              </a:rPr>
              <a:t> 6711 </a:t>
            </a:r>
            <a:r>
              <a:rPr lang="en-US" altLang="zh-CN" sz="2000" dirty="0" err="1">
                <a:solidFill>
                  <a:schemeClr val="tx1"/>
                </a:solidFill>
                <a:effectLst>
                  <a:outerShdw blurRad="38100" dist="38100" dir="2700000" algn="tl">
                    <a:srgbClr val="0064E2"/>
                  </a:outerShdw>
                </a:effectLst>
              </a:rPr>
              <a:t>passwd</a:t>
            </a:r>
            <a:r>
              <a:rPr lang="en-US" sz="2000" dirty="0">
                <a:solidFill>
                  <a:schemeClr val="tx1"/>
                </a:solidFill>
                <a:effectLst>
                  <a:outerShdw blurRad="38100" dist="38100" dir="2700000" algn="tl">
                    <a:srgbClr val="0064E2"/>
                  </a:outerShdw>
                </a:effectLst>
              </a:rPr>
              <a:t>” sets both </a:t>
            </a:r>
            <a:r>
              <a:rPr lang="en-US" sz="2000" dirty="0" err="1">
                <a:solidFill>
                  <a:schemeClr val="tx1"/>
                </a:solidFill>
                <a:effectLst>
                  <a:outerShdw blurRad="38100" dist="38100" dir="2700000" algn="tl">
                    <a:srgbClr val="0064E2"/>
                  </a:outerShdw>
                </a:effectLst>
              </a:rPr>
              <a:t>setuid</a:t>
            </a:r>
            <a:r>
              <a:rPr lang="en-US" sz="2000" dirty="0">
                <a:solidFill>
                  <a:schemeClr val="tx1"/>
                </a:solidFill>
                <a:effectLst>
                  <a:outerShdw blurRad="38100" dist="38100" dir="2700000" algn="tl">
                    <a:srgbClr val="0064E2"/>
                  </a:outerShdw>
                </a:effectLst>
              </a:rPr>
              <a:t> and </a:t>
            </a:r>
            <a:r>
              <a:rPr lang="en-US" sz="2000" dirty="0" err="1">
                <a:solidFill>
                  <a:schemeClr val="tx1"/>
                </a:solidFill>
                <a:effectLst>
                  <a:outerShdw blurRad="38100" dist="38100" dir="2700000" algn="tl">
                    <a:srgbClr val="0064E2"/>
                  </a:outerShdw>
                </a:effectLst>
              </a:rPr>
              <a:t>setgid</a:t>
            </a:r>
            <a:r>
              <a:rPr lang="en-US" sz="2000" dirty="0">
                <a:solidFill>
                  <a:schemeClr val="tx1"/>
                </a:solidFill>
                <a:effectLst>
                  <a:outerShdw blurRad="38100" dist="38100" dir="2700000" algn="tl">
                    <a:srgbClr val="0064E2"/>
                  </a:outerShdw>
                </a:effectLst>
              </a:rPr>
              <a:t> bits for executable file “</a:t>
            </a:r>
            <a:r>
              <a:rPr lang="en-US" sz="2000" dirty="0" err="1">
                <a:solidFill>
                  <a:schemeClr val="tx1"/>
                </a:solidFill>
                <a:effectLst>
                  <a:outerShdw blurRad="38100" dist="38100" dir="2700000" algn="tl">
                    <a:srgbClr val="0064E2"/>
                  </a:outerShdw>
                </a:effectLst>
              </a:rPr>
              <a:t>passwd</a:t>
            </a:r>
            <a:r>
              <a:rPr lang="en-US" sz="2000" dirty="0">
                <a:solidFill>
                  <a:schemeClr val="tx1"/>
                </a:solidFill>
                <a:effectLst>
                  <a:outerShdw blurRad="38100" dist="38100" dir="2700000" algn="tl">
                    <a:srgbClr val="0064E2"/>
                  </a:outerShdw>
                </a:effectLst>
              </a:rPr>
              <a:t>”</a:t>
            </a:r>
          </a:p>
          <a:p>
            <a:pPr lvl="2">
              <a:lnSpc>
                <a:spcPct val="90000"/>
              </a:lnSpc>
              <a:buSzPct val="70000"/>
              <a:buFont typeface="Wingdings" pitchFamily="-1" charset="2"/>
              <a:buChar char=""/>
              <a:defRPr/>
            </a:pPr>
            <a:r>
              <a:rPr lang="en-US" sz="2000" dirty="0">
                <a:solidFill>
                  <a:schemeClr val="tx1"/>
                </a:solidFill>
                <a:effectLst>
                  <a:outerShdw blurRad="38100" dist="38100" dir="2700000" algn="tl">
                    <a:srgbClr val="0064E2"/>
                  </a:outerShdw>
                </a:effectLst>
              </a:rPr>
              <a:t>Decimal number 6711 is binary number 110 111 001 001 </a:t>
            </a:r>
          </a:p>
          <a:p>
            <a:pPr lvl="2">
              <a:lnSpc>
                <a:spcPct val="90000"/>
              </a:lnSpc>
              <a:buSzPct val="70000"/>
              <a:buFont typeface="Wingdings" pitchFamily="-1" charset="2"/>
              <a:buChar char=""/>
              <a:defRPr/>
            </a:pPr>
            <a:r>
              <a:rPr lang="en-US" sz="2000" dirty="0">
                <a:solidFill>
                  <a:schemeClr val="tx1"/>
                </a:solidFill>
                <a:effectLst>
                  <a:outerShdw blurRad="38100" dist="38100" dir="2700000" algn="tl">
                    <a:srgbClr val="0064E2"/>
                  </a:outerShdw>
                </a:effectLst>
              </a:rPr>
              <a:t>The first 2 bits indicate that </a:t>
            </a:r>
            <a:r>
              <a:rPr lang="en-US" sz="2000" dirty="0" err="1">
                <a:solidFill>
                  <a:schemeClr val="tx1"/>
                </a:solidFill>
                <a:effectLst>
                  <a:outerShdw blurRad="38100" dist="38100" dir="2700000" algn="tl">
                    <a:srgbClr val="0064E2"/>
                  </a:outerShdw>
                </a:effectLst>
              </a:rPr>
              <a:t>setuid</a:t>
            </a:r>
            <a:r>
              <a:rPr lang="en-US" sz="2000" dirty="0">
                <a:solidFill>
                  <a:schemeClr val="tx1"/>
                </a:solidFill>
                <a:effectLst>
                  <a:outerShdw blurRad="38100" dist="38100" dir="2700000" algn="tl">
                    <a:srgbClr val="0064E2"/>
                  </a:outerShdw>
                </a:effectLst>
              </a:rPr>
              <a:t>=1; </a:t>
            </a:r>
            <a:r>
              <a:rPr lang="en-US" sz="2000" dirty="0" err="1">
                <a:solidFill>
                  <a:schemeClr val="tx1"/>
                </a:solidFill>
                <a:effectLst>
                  <a:outerShdw blurRad="38100" dist="38100" dir="2700000" algn="tl">
                    <a:srgbClr val="0064E2"/>
                  </a:outerShdw>
                </a:effectLst>
              </a:rPr>
              <a:t>setgid</a:t>
            </a:r>
            <a:r>
              <a:rPr lang="en-US" sz="2000" dirty="0">
                <a:solidFill>
                  <a:schemeClr val="tx1"/>
                </a:solidFill>
                <a:effectLst>
                  <a:outerShdw blurRad="38100" dist="38100" dir="2700000" algn="tl">
                    <a:srgbClr val="0064E2"/>
                  </a:outerShdw>
                </a:effectLst>
              </a:rPr>
              <a:t>=1</a:t>
            </a:r>
          </a:p>
          <a:p>
            <a:pPr lvl="1">
              <a:lnSpc>
                <a:spcPct val="90000"/>
              </a:lnSpc>
              <a:buSzPct val="70000"/>
              <a:buFont typeface="Wingdings" pitchFamily="-1" charset="2"/>
              <a:buChar char=""/>
              <a:defRPr/>
            </a:pPr>
            <a:r>
              <a:rPr lang="en-US" sz="2000" dirty="0">
                <a:solidFill>
                  <a:schemeClr val="tx1"/>
                </a:solidFill>
                <a:effectLst>
                  <a:outerShdw blurRad="38100" dist="38100" dir="2700000" algn="tl">
                    <a:srgbClr val="0064E2"/>
                  </a:outerShdw>
                </a:effectLst>
              </a:rPr>
              <a:t>The command “</a:t>
            </a:r>
            <a:r>
              <a:rPr lang="en-US" sz="2000" dirty="0" err="1">
                <a:solidFill>
                  <a:schemeClr val="tx1"/>
                </a:solidFill>
                <a:effectLst>
                  <a:outerShdw blurRad="38100" dist="38100" dir="2700000" algn="tl">
                    <a:srgbClr val="0064E2"/>
                  </a:outerShdw>
                </a:effectLst>
              </a:rPr>
              <a:t>chown</a:t>
            </a:r>
            <a:r>
              <a:rPr lang="en-US" sz="2000" dirty="0">
                <a:solidFill>
                  <a:schemeClr val="tx1"/>
                </a:solidFill>
                <a:effectLst>
                  <a:outerShdw blurRad="38100" dist="38100" dir="2700000" algn="tl">
                    <a:srgbClr val="0064E2"/>
                  </a:outerShdw>
                </a:effectLst>
              </a:rPr>
              <a:t> root passwd” sets owner of file “passwd” to root (if its owner is already root, then this command has no effect)</a:t>
            </a:r>
          </a:p>
          <a:p>
            <a:pPr>
              <a:lnSpc>
                <a:spcPct val="90000"/>
              </a:lnSpc>
              <a:buSzPct val="70000"/>
              <a:buFont typeface="Wingdings" pitchFamily="-1" charset="2"/>
              <a:buChar char=""/>
              <a:defRPr/>
            </a:pPr>
            <a:r>
              <a:rPr lang="en-GB" altLang="zh-CN" dirty="0">
                <a:solidFill>
                  <a:schemeClr val="tx1"/>
                </a:solidFill>
                <a:effectLst>
                  <a:outerShdw blurRad="38100" dist="38100" dir="2700000" algn="tl">
                    <a:srgbClr val="0064E2"/>
                  </a:outerShdw>
                </a:effectLst>
                <a:ea typeface="ＭＳ Ｐゴシック" pitchFamily="-1" charset="-128"/>
              </a:rPr>
              <a:t>Sticky Bit: omitted here</a:t>
            </a:r>
            <a:endParaRPr lang="en-US" dirty="0">
              <a:solidFill>
                <a:schemeClr val="tx1"/>
              </a:solidFill>
              <a:effectLst>
                <a:outerShdw blurRad="38100" dist="38100" dir="2700000" algn="tl">
                  <a:srgbClr val="0064E2"/>
                </a:outerShdw>
              </a:effectLst>
              <a:ea typeface="ＭＳ Ｐゴシック" pitchFamily="-1" charset="-128"/>
            </a:endParaRP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14</a:t>
            </a:fld>
            <a:endParaRPr lang="en-US" dirty="0">
              <a:solidFill>
                <a:prstClr val="white">
                  <a:lumMod val="65000"/>
                  <a:lumOff val="35000"/>
                </a:prstClr>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4D0A2C-64FE-4727-BD37-25A3C4AEE97A}"/>
              </a:ext>
            </a:extLst>
          </p:cNvPr>
          <p:cNvSpPr>
            <a:spLocks noGrp="1"/>
          </p:cNvSpPr>
          <p:nvPr>
            <p:ph type="title"/>
          </p:nvPr>
        </p:nvSpPr>
        <p:spPr>
          <a:xfrm>
            <a:off x="107504" y="0"/>
            <a:ext cx="8784976" cy="1600200"/>
          </a:xfrm>
        </p:spPr>
        <p:txBody>
          <a:bodyPr/>
          <a:lstStyle/>
          <a:p>
            <a:r>
              <a:rPr lang="en-US" altLang="zh-CN" dirty="0"/>
              <a:t>Drawbacks of Permission Bits</a:t>
            </a:r>
            <a:endParaRPr lang="zh-CN" altLang="en-US" dirty="0"/>
          </a:p>
        </p:txBody>
      </p:sp>
      <p:sp>
        <p:nvSpPr>
          <p:cNvPr id="3" name="内容占位符 2">
            <a:extLst>
              <a:ext uri="{FF2B5EF4-FFF2-40B4-BE49-F238E27FC236}">
                <a16:creationId xmlns:a16="http://schemas.microsoft.com/office/drawing/2014/main" id="{3F4CE6A9-C2AF-455A-B569-64E34E6A6688}"/>
              </a:ext>
            </a:extLst>
          </p:cNvPr>
          <p:cNvSpPr>
            <a:spLocks noGrp="1"/>
          </p:cNvSpPr>
          <p:nvPr>
            <p:ph idx="1"/>
          </p:nvPr>
        </p:nvSpPr>
        <p:spPr>
          <a:xfrm>
            <a:off x="457200" y="1600201"/>
            <a:ext cx="8229600" cy="3052936"/>
          </a:xfrm>
        </p:spPr>
        <p:txBody>
          <a:bodyPr>
            <a:normAutofit lnSpcReduction="10000"/>
          </a:bodyPr>
          <a:lstStyle/>
          <a:p>
            <a:r>
              <a:rPr lang="en-US" altLang="zh-CN" dirty="0"/>
              <a:t>The permission bits scheme becomes unwieldy when a large number of user groups are needed to assign access rights to different files</a:t>
            </a:r>
          </a:p>
          <a:p>
            <a:r>
              <a:rPr lang="en-US" altLang="zh-CN" dirty="0"/>
              <a:t>For example, suppose a user wants to give read access for file X to users A and B and read access for file Y to users B and C. At least two user groups are needed, and user B would need to belong to both groups in order to access the two files. </a:t>
            </a:r>
            <a:endParaRPr lang="zh-CN" altLang="en-US" dirty="0"/>
          </a:p>
        </p:txBody>
      </p:sp>
      <p:sp>
        <p:nvSpPr>
          <p:cNvPr id="4" name="灯片编号占位符 3">
            <a:extLst>
              <a:ext uri="{FF2B5EF4-FFF2-40B4-BE49-F238E27FC236}">
                <a16:creationId xmlns:a16="http://schemas.microsoft.com/office/drawing/2014/main" id="{8640997D-F468-4E73-A51D-53DF0528CF24}"/>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15</a:t>
            </a:fld>
            <a:endParaRPr lang="en-US" dirty="0">
              <a:solidFill>
                <a:prstClr val="white">
                  <a:lumMod val="65000"/>
                  <a:lumOff val="35000"/>
                </a:prstClr>
              </a:solidFill>
            </a:endParaRPr>
          </a:p>
        </p:txBody>
      </p:sp>
      <p:sp>
        <p:nvSpPr>
          <p:cNvPr id="5" name="椭圆 4">
            <a:extLst>
              <a:ext uri="{FF2B5EF4-FFF2-40B4-BE49-F238E27FC236}">
                <a16:creationId xmlns:a16="http://schemas.microsoft.com/office/drawing/2014/main" id="{A1E10993-B5D7-4A23-8F7E-CA4C97F2A8CA}"/>
              </a:ext>
            </a:extLst>
          </p:cNvPr>
          <p:cNvSpPr/>
          <p:nvPr/>
        </p:nvSpPr>
        <p:spPr>
          <a:xfrm>
            <a:off x="3037663" y="4475011"/>
            <a:ext cx="1861078" cy="16625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400"/>
          </a:p>
        </p:txBody>
      </p:sp>
      <p:sp>
        <p:nvSpPr>
          <p:cNvPr id="6" name="椭圆 5">
            <a:extLst>
              <a:ext uri="{FF2B5EF4-FFF2-40B4-BE49-F238E27FC236}">
                <a16:creationId xmlns:a16="http://schemas.microsoft.com/office/drawing/2014/main" id="{3EE62183-A695-4485-BAFE-2A37F829C3AC}"/>
              </a:ext>
            </a:extLst>
          </p:cNvPr>
          <p:cNvSpPr/>
          <p:nvPr/>
        </p:nvSpPr>
        <p:spPr>
          <a:xfrm>
            <a:off x="4139952" y="4507428"/>
            <a:ext cx="1861078" cy="16625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400" dirty="0">
              <a:solidFill>
                <a:schemeClr val="tx1"/>
              </a:solidFill>
            </a:endParaRPr>
          </a:p>
        </p:txBody>
      </p:sp>
      <p:sp>
        <p:nvSpPr>
          <p:cNvPr id="7" name="矩形 6">
            <a:extLst>
              <a:ext uri="{FF2B5EF4-FFF2-40B4-BE49-F238E27FC236}">
                <a16:creationId xmlns:a16="http://schemas.microsoft.com/office/drawing/2014/main" id="{258F1D1D-814D-4722-A315-82AFDACF5142}"/>
              </a:ext>
            </a:extLst>
          </p:cNvPr>
          <p:cNvSpPr/>
          <p:nvPr/>
        </p:nvSpPr>
        <p:spPr>
          <a:xfrm>
            <a:off x="3413118" y="4962070"/>
            <a:ext cx="318769" cy="769441"/>
          </a:xfrm>
          <a:prstGeom prst="rect">
            <a:avLst/>
          </a:prstGeom>
        </p:spPr>
        <p:txBody>
          <a:bodyPr wrap="square">
            <a:spAutoFit/>
          </a:bodyPr>
          <a:lstStyle/>
          <a:p>
            <a:r>
              <a:rPr lang="en-US" altLang="zh-CN" sz="4400" dirty="0"/>
              <a:t>A</a:t>
            </a:r>
            <a:endParaRPr lang="zh-CN" altLang="en-US" sz="4400" dirty="0"/>
          </a:p>
        </p:txBody>
      </p:sp>
      <p:sp>
        <p:nvSpPr>
          <p:cNvPr id="8" name="矩形 7">
            <a:extLst>
              <a:ext uri="{FF2B5EF4-FFF2-40B4-BE49-F238E27FC236}">
                <a16:creationId xmlns:a16="http://schemas.microsoft.com/office/drawing/2014/main" id="{DAFB19D5-F3B5-4982-9BE8-952228C081FF}"/>
              </a:ext>
            </a:extLst>
          </p:cNvPr>
          <p:cNvSpPr/>
          <p:nvPr/>
        </p:nvSpPr>
        <p:spPr>
          <a:xfrm>
            <a:off x="2283106" y="6081915"/>
            <a:ext cx="2147576" cy="461665"/>
          </a:xfrm>
          <a:prstGeom prst="rect">
            <a:avLst/>
          </a:prstGeom>
        </p:spPr>
        <p:txBody>
          <a:bodyPr wrap="none">
            <a:spAutoFit/>
          </a:bodyPr>
          <a:lstStyle/>
          <a:p>
            <a:r>
              <a:rPr lang="en-US" altLang="zh-CN" sz="2400" dirty="0"/>
              <a:t>File X’s group </a:t>
            </a:r>
            <a:endParaRPr lang="zh-CN" altLang="en-US" sz="2400" dirty="0"/>
          </a:p>
        </p:txBody>
      </p:sp>
      <p:sp>
        <p:nvSpPr>
          <p:cNvPr id="9" name="矩形 8">
            <a:extLst>
              <a:ext uri="{FF2B5EF4-FFF2-40B4-BE49-F238E27FC236}">
                <a16:creationId xmlns:a16="http://schemas.microsoft.com/office/drawing/2014/main" id="{0E40646A-3C8F-4C49-8C00-7FF1252055AA}"/>
              </a:ext>
            </a:extLst>
          </p:cNvPr>
          <p:cNvSpPr/>
          <p:nvPr/>
        </p:nvSpPr>
        <p:spPr>
          <a:xfrm>
            <a:off x="4653134" y="6081915"/>
            <a:ext cx="2141997" cy="461665"/>
          </a:xfrm>
          <a:prstGeom prst="rect">
            <a:avLst/>
          </a:prstGeom>
        </p:spPr>
        <p:txBody>
          <a:bodyPr wrap="none">
            <a:spAutoFit/>
          </a:bodyPr>
          <a:lstStyle/>
          <a:p>
            <a:r>
              <a:rPr lang="en-US" altLang="zh-CN" sz="2400" dirty="0"/>
              <a:t>File Y’s group </a:t>
            </a:r>
            <a:endParaRPr lang="zh-CN" altLang="en-US" sz="2400" dirty="0"/>
          </a:p>
        </p:txBody>
      </p:sp>
      <p:sp>
        <p:nvSpPr>
          <p:cNvPr id="12" name="矩形 11">
            <a:extLst>
              <a:ext uri="{FF2B5EF4-FFF2-40B4-BE49-F238E27FC236}">
                <a16:creationId xmlns:a16="http://schemas.microsoft.com/office/drawing/2014/main" id="{F0B8B6D5-6B5C-42DE-9167-F31FA82645B7}"/>
              </a:ext>
            </a:extLst>
          </p:cNvPr>
          <p:cNvSpPr/>
          <p:nvPr/>
        </p:nvSpPr>
        <p:spPr>
          <a:xfrm>
            <a:off x="4304864" y="4962070"/>
            <a:ext cx="529312" cy="769441"/>
          </a:xfrm>
          <a:prstGeom prst="rect">
            <a:avLst/>
          </a:prstGeom>
        </p:spPr>
        <p:txBody>
          <a:bodyPr wrap="none">
            <a:spAutoFit/>
          </a:bodyPr>
          <a:lstStyle/>
          <a:p>
            <a:r>
              <a:rPr lang="en-US" altLang="zh-CN" sz="4400" dirty="0">
                <a:solidFill>
                  <a:prstClr val="white"/>
                </a:solidFill>
                <a:latin typeface="Palatino Linotype"/>
              </a:rPr>
              <a:t>B</a:t>
            </a:r>
            <a:endParaRPr lang="zh-CN" altLang="en-US" dirty="0"/>
          </a:p>
        </p:txBody>
      </p:sp>
      <p:sp>
        <p:nvSpPr>
          <p:cNvPr id="15" name="矩形 14">
            <a:extLst>
              <a:ext uri="{FF2B5EF4-FFF2-40B4-BE49-F238E27FC236}">
                <a16:creationId xmlns:a16="http://schemas.microsoft.com/office/drawing/2014/main" id="{197FA505-0328-4945-8378-542E1F92E647}"/>
              </a:ext>
            </a:extLst>
          </p:cNvPr>
          <p:cNvSpPr/>
          <p:nvPr/>
        </p:nvSpPr>
        <p:spPr>
          <a:xfrm>
            <a:off x="4981487" y="4962070"/>
            <a:ext cx="585417" cy="769441"/>
          </a:xfrm>
          <a:prstGeom prst="rect">
            <a:avLst/>
          </a:prstGeom>
        </p:spPr>
        <p:txBody>
          <a:bodyPr wrap="none">
            <a:spAutoFit/>
          </a:bodyPr>
          <a:lstStyle/>
          <a:p>
            <a:pPr lvl="0" algn="ctr"/>
            <a:r>
              <a:rPr lang="en-US" altLang="zh-CN" sz="4400" dirty="0">
                <a:solidFill>
                  <a:prstClr val="white"/>
                </a:solidFill>
                <a:latin typeface="Palatino Linotype"/>
              </a:rPr>
              <a:t>C</a:t>
            </a:r>
            <a:endParaRPr lang="zh-CN" altLang="en-US" sz="1400" dirty="0">
              <a:solidFill>
                <a:prstClr val="white"/>
              </a:solidFill>
              <a:latin typeface="Palatino Linotype"/>
            </a:endParaRPr>
          </a:p>
        </p:txBody>
      </p:sp>
    </p:spTree>
    <p:extLst>
      <p:ext uri="{BB962C8B-B14F-4D97-AF65-F5344CB8AC3E}">
        <p14:creationId xmlns:p14="http://schemas.microsoft.com/office/powerpoint/2010/main" val="76226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a:solidFill>
                  <a:schemeClr val="accent1"/>
                </a:solidFill>
                <a:effectLst>
                  <a:outerShdw blurRad="38100" dist="38100" dir="2700000" algn="tl">
                    <a:srgbClr val="FFFFFF"/>
                  </a:outerShdw>
                </a:effectLst>
              </a:rPr>
              <a:t> </a:t>
            </a:r>
            <a:r>
              <a:rPr kumimoji="1" lang="en-GB" sz="4300" dirty="0">
                <a:solidFill>
                  <a:schemeClr val="tx1"/>
                </a:solidFill>
                <a:effectLst>
                  <a:outerShdw blurRad="38100" dist="38100" dir="2700000" algn="tl">
                    <a:srgbClr val="000000">
                      <a:alpha val="43137"/>
                    </a:srgbClr>
                  </a:outerShdw>
                </a:effectLst>
              </a:rPr>
              <a:t>Access Control Lists (ACLs)</a:t>
            </a:r>
            <a:br>
              <a:rPr kumimoji="1" lang="en-GB" sz="4300" dirty="0">
                <a:solidFill>
                  <a:schemeClr val="tx1"/>
                </a:solidFill>
                <a:effectLst>
                  <a:outerShdw blurRad="38100" dist="38100" dir="2700000" algn="tl">
                    <a:srgbClr val="000000">
                      <a:alpha val="43137"/>
                    </a:srgbClr>
                  </a:outerShdw>
                </a:effectLst>
              </a:rPr>
            </a:br>
            <a:r>
              <a:rPr kumimoji="1" lang="en-GB" sz="4300" dirty="0">
                <a:solidFill>
                  <a:schemeClr val="tx1"/>
                </a:solidFill>
                <a:effectLst>
                  <a:outerShdw blurRad="38100" dist="38100" dir="2700000" algn="tl">
                    <a:srgbClr val="000000">
                      <a:alpha val="43137"/>
                    </a:srgbClr>
                  </a:outerShdw>
                </a:effectLst>
              </a:rPr>
              <a:t>in UNIX</a:t>
            </a:r>
            <a:endParaRPr kumimoji="1" lang="en-US" sz="4300" dirty="0">
              <a:solidFill>
                <a:schemeClr val="tx1"/>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90378473"/>
              </p:ext>
            </p:extLst>
          </p:nvPr>
        </p:nvGraphicFramePr>
        <p:xfrm>
          <a:off x="304800" y="1600200"/>
          <a:ext cx="84582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16</a:t>
            </a:fld>
            <a:endParaRPr lang="en-US" dirty="0">
              <a:solidFill>
                <a:prstClr val="white">
                  <a:lumMod val="65000"/>
                  <a:lumOff val="35000"/>
                </a:prst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t="3503" r="2336" b="7737"/>
          <a:stretch/>
        </p:blipFill>
        <p:spPr>
          <a:xfrm>
            <a:off x="4067944" y="476672"/>
            <a:ext cx="4953911" cy="5826425"/>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17</a:t>
            </a:fld>
            <a:endParaRPr lang="en-US" dirty="0">
              <a:solidFill>
                <a:prstClr val="white">
                  <a:lumMod val="65000"/>
                  <a:lumOff val="35000"/>
                </a:prstClr>
              </a:solidFill>
            </a:endParaRPr>
          </a:p>
        </p:txBody>
      </p:sp>
      <p:sp>
        <p:nvSpPr>
          <p:cNvPr id="4" name="Rectangle 3"/>
          <p:cNvSpPr txBox="1">
            <a:spLocks noChangeArrowheads="1"/>
          </p:cNvSpPr>
          <p:nvPr/>
        </p:nvSpPr>
        <p:spPr>
          <a:xfrm>
            <a:off x="0" y="476672"/>
            <a:ext cx="4067944" cy="6076528"/>
          </a:xfrm>
          <a:prstGeom prst="rect">
            <a:avLst/>
          </a:prstGeom>
        </p:spPr>
        <p:txBody>
          <a:bodyPr wrap="square" numCol="1" anchor="t" anchorCtr="0" compatLnSpc="1">
            <a:prstTxWarp prst="textNoShape">
              <a:avLst/>
            </a:prstTxWarp>
            <a:normAutofit fontScale="925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t>RBAC is based on the roles that users assume in a system rather than the user’s identity; Access rights are assigned to roles instead of users</a:t>
            </a:r>
          </a:p>
          <a:p>
            <a:pPr lvl="1"/>
            <a:r>
              <a:rPr lang="en-US" altLang="zh-CN" dirty="0"/>
              <a:t>e.g., a user in the Accounts Payable clerk position would be assigned the AP Role in the accounting system</a:t>
            </a:r>
          </a:p>
          <a:p>
            <a:r>
              <a:rPr lang="en-US" altLang="zh-CN" dirty="0"/>
              <a:t>The relationship of users to roles is many-to-many</a:t>
            </a:r>
            <a:endParaRPr lang="en-US" dirty="0"/>
          </a:p>
          <a:p>
            <a:r>
              <a:rPr lang="en-US" altLang="zh-CN" dirty="0"/>
              <a:t>The set of users may change frequently, but the set of roles is likely to be relatively static, with only occasional additions or deletions</a:t>
            </a:r>
            <a:endParaRPr lang="en-US" dirty="0"/>
          </a:p>
        </p:txBody>
      </p:sp>
    </p:spTree>
  </p:cSld>
  <p:clrMapOvr>
    <a:masterClrMapping/>
  </p:clrMapOvr>
  <p:transition spd="med">
    <p:pull di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1835695" y="119187"/>
            <a:ext cx="5256585" cy="6629658"/>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18</a:t>
            </a:fld>
            <a:endParaRPr lang="en-US" dirty="0">
              <a:solidFill>
                <a:prstClr val="white">
                  <a:lumMod val="65000"/>
                  <a:lumOff val="35000"/>
                </a:prstClr>
              </a:solidFill>
            </a:endParaRPr>
          </a:p>
        </p:txBody>
      </p:sp>
    </p:spTree>
  </p:cSld>
  <p:clrMapOvr>
    <a:masterClrMapping/>
  </p:clrMapOvr>
  <p:transition spd="med">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t="5505" r="825" b="8405"/>
          <a:stretch/>
        </p:blipFill>
        <p:spPr>
          <a:xfrm>
            <a:off x="1627580" y="188640"/>
            <a:ext cx="5768991" cy="6480720"/>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19</a:t>
            </a:fld>
            <a:endParaRPr lang="en-US" dirty="0">
              <a:solidFill>
                <a:prstClr val="white">
                  <a:lumMod val="65000"/>
                  <a:lumOff val="35000"/>
                </a:prstClr>
              </a:solidFill>
            </a:endParaRPr>
          </a:p>
        </p:txBody>
      </p:sp>
    </p:spTree>
  </p:cSld>
  <p:clrMapOvr>
    <a:masterClrMapping/>
  </p:clrMapOvr>
  <p:transition spd="med">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260376"/>
          </a:xfrm>
        </p:spPr>
        <p:txBody>
          <a:bodyPr wrap="square" numCol="1" anchorCtr="0" compatLnSpc="1">
            <a:prstTxWarp prst="textNoShape">
              <a:avLst/>
            </a:prstTxWarp>
            <a:normAutofit fontScale="90000"/>
          </a:bodyPr>
          <a:lstStyle/>
          <a:p>
            <a:pPr>
              <a:defRPr/>
            </a:pPr>
            <a:r>
              <a:rPr lang="en-US" altLang="zh-CN" dirty="0"/>
              <a:t>Authentication vs. Access Control</a:t>
            </a:r>
            <a:endParaRPr lang="en-US" dirty="0">
              <a:solidFill>
                <a:schemeClr val="tx1"/>
              </a:solidFill>
            </a:endParaRPr>
          </a:p>
        </p:txBody>
      </p:sp>
      <p:sp>
        <p:nvSpPr>
          <p:cNvPr id="225283" name="Rectangle 3"/>
          <p:cNvSpPr>
            <a:spLocks noGrp="1" noChangeArrowheads="1"/>
          </p:cNvSpPr>
          <p:nvPr>
            <p:ph idx="1"/>
          </p:nvPr>
        </p:nvSpPr>
        <p:spPr>
          <a:xfrm>
            <a:off x="457200" y="1412776"/>
            <a:ext cx="8229600" cy="3096344"/>
          </a:xfrm>
        </p:spPr>
        <p:txBody>
          <a:bodyPr wrap="square" numCol="1" anchor="t" anchorCtr="0" compatLnSpc="1">
            <a:prstTxWarp prst="textNoShape">
              <a:avLst/>
            </a:prstTxWarp>
            <a:normAutofit fontScale="92500" lnSpcReduction="20000"/>
          </a:bodyPr>
          <a:lstStyle/>
          <a:p>
            <a:r>
              <a:rPr lang="en-US" altLang="zh-CN" dirty="0"/>
              <a:t>Authentication: verifies the credentials of a user to determine if the user is permitted to access the system at all. </a:t>
            </a:r>
          </a:p>
          <a:p>
            <a:pPr lvl="1"/>
            <a:r>
              <a:rPr lang="en-US" altLang="zh-CN" sz="2000" dirty="0"/>
              <a:t>e.g., is the current user trying to log in with John’s user ID really John himself?</a:t>
            </a:r>
          </a:p>
          <a:p>
            <a:r>
              <a:rPr lang="en-US" altLang="zh-CN" dirty="0"/>
              <a:t>Access control: mediates between a user and system resources (files and databases), and determines if the specific requested access is permitted. </a:t>
            </a:r>
          </a:p>
          <a:p>
            <a:pPr lvl="1"/>
            <a:r>
              <a:rPr lang="en-US" altLang="zh-CN" sz="2000" dirty="0"/>
              <a:t>e.g., should John’s process making a request to read a certain file be allowed to do so?</a:t>
            </a:r>
          </a:p>
          <a:p>
            <a:endParaRPr lang="en-US" altLang="zh-CN"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a:t>
            </a:fld>
            <a:endParaRPr lang="en-US" dirty="0">
              <a:solidFill>
                <a:prstClr val="white">
                  <a:lumMod val="65000"/>
                  <a:lumOff val="35000"/>
                </a:prstClr>
              </a:solidFill>
            </a:endParaRPr>
          </a:p>
        </p:txBody>
      </p:sp>
      <p:pic>
        <p:nvPicPr>
          <p:cNvPr id="3" name="图片 2">
            <a:extLst>
              <a:ext uri="{FF2B5EF4-FFF2-40B4-BE49-F238E27FC236}">
                <a16:creationId xmlns:a16="http://schemas.microsoft.com/office/drawing/2014/main" id="{587E393D-4489-4B74-B5E4-6C61AAEA5EDD}"/>
              </a:ext>
            </a:extLst>
          </p:cNvPr>
          <p:cNvPicPr>
            <a:picLocks noChangeAspect="1"/>
          </p:cNvPicPr>
          <p:nvPr/>
        </p:nvPicPr>
        <p:blipFill>
          <a:blip r:embed="rId3"/>
          <a:stretch>
            <a:fillRect/>
          </a:stretch>
        </p:blipFill>
        <p:spPr>
          <a:xfrm>
            <a:off x="1958925" y="4170432"/>
            <a:ext cx="5226149" cy="2551043"/>
          </a:xfrm>
          <a:prstGeom prst="rect">
            <a:avLst/>
          </a:prstGeom>
        </p:spPr>
      </p:pic>
    </p:spTree>
    <p:extLst>
      <p:ext uri="{BB962C8B-B14F-4D97-AF65-F5344CB8AC3E}">
        <p14:creationId xmlns:p14="http://schemas.microsoft.com/office/powerpoint/2010/main" val="3941218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a:solidFill>
                  <a:srgbClr val="FFB91D"/>
                </a:solidFill>
              </a:rPr>
              <a:t>Table 4.3</a:t>
            </a:r>
            <a:br>
              <a:rPr lang="en-US" dirty="0">
                <a:solidFill>
                  <a:srgbClr val="FFB91D"/>
                </a:solidFill>
              </a:rPr>
            </a:br>
            <a:r>
              <a:rPr lang="en-US" dirty="0">
                <a:solidFill>
                  <a:srgbClr val="FFB91D"/>
                </a:solidFill>
              </a:rPr>
              <a:t>Scope RBAC Models</a:t>
            </a: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
        <p:nvSpPr>
          <p:cNvPr id="3" name="灯片编号占位符 2"/>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20</a:t>
            </a:fld>
            <a:endParaRPr lang="en-US" dirty="0">
              <a:solidFill>
                <a:prstClr val="white">
                  <a:lumMod val="65000"/>
                  <a:lumOff val="35000"/>
                </a:prstClr>
              </a:solidFill>
            </a:endParaRPr>
          </a:p>
        </p:txBody>
      </p:sp>
    </p:spTree>
  </p:cSld>
  <p:clrMapOvr>
    <a:masterClrMapping/>
  </p:clrMapOvr>
  <p:transition spd="med">
    <p:dissolv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t="20855" b="23754"/>
          <a:stretch/>
        </p:blipFill>
        <p:spPr>
          <a:xfrm>
            <a:off x="467544" y="260648"/>
            <a:ext cx="8352928" cy="5987588"/>
          </a:xfrm>
          <a:prstGeom prst="rect">
            <a:avLst/>
          </a:prstGeom>
          <a:solidFill>
            <a:schemeClr val="tx1"/>
          </a:solidFill>
        </p:spPr>
      </p:pic>
      <p:sp>
        <p:nvSpPr>
          <p:cNvPr id="2" name="矩形 1">
            <a:extLst>
              <a:ext uri="{FF2B5EF4-FFF2-40B4-BE49-F238E27FC236}">
                <a16:creationId xmlns:a16="http://schemas.microsoft.com/office/drawing/2014/main" id="{9E267A0F-570E-40E0-99BA-9C780ABB028A}"/>
              </a:ext>
            </a:extLst>
          </p:cNvPr>
          <p:cNvSpPr/>
          <p:nvPr/>
        </p:nvSpPr>
        <p:spPr>
          <a:xfrm>
            <a:off x="179512" y="3933056"/>
            <a:ext cx="3168352" cy="280076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just">
              <a:defRPr/>
            </a:pPr>
            <a:r>
              <a:rPr lang="en-US" altLang="zh-CN" sz="1600" dirty="0">
                <a:solidFill>
                  <a:schemeClr val="bg1"/>
                </a:solidFill>
              </a:rPr>
              <a:t>A line between two roles implies that the upper role includes all of the access rights of the lower role, as well as other access rights not available to the lower role. One role can inherit access rights from multiple subordinate roles, e.g., the Project Lead role includes all of the access rights of the Production Engineer role and of the Quality Engineer role.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a:solidFill>
                  <a:schemeClr val="accent1"/>
                </a:solidFill>
              </a:rPr>
              <a:t>Constraints - RBAC</a:t>
            </a: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A defined relationship among roles or a condition related to roles</a:t>
            </a:r>
          </a:p>
        </p:txBody>
      </p:sp>
      <p:graphicFrame>
        <p:nvGraphicFramePr>
          <p:cNvPr id="4" name="Diagram 3"/>
          <p:cNvGraphicFramePr/>
          <p:nvPr>
            <p:extLst>
              <p:ext uri="{D42A27DB-BD31-4B8C-83A1-F6EECF244321}">
                <p14:modId xmlns:p14="http://schemas.microsoft.com/office/powerpoint/2010/main" val="713138561"/>
              </p:ext>
            </p:extLst>
          </p:nvPr>
        </p:nvGraphicFramePr>
        <p:xfrm>
          <a:off x="315724" y="2492896"/>
          <a:ext cx="8241256" cy="31435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灯片编号占位符 4"/>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22</a:t>
            </a:fld>
            <a:endParaRPr lang="en-US" dirty="0">
              <a:solidFill>
                <a:prstClr val="white">
                  <a:lumMod val="65000"/>
                  <a:lumOff val="35000"/>
                </a:prstClr>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Attribute-Based Access Control (ABAC)</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40686425"/>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灯片编号占位符 2"/>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23</a:t>
            </a:fld>
            <a:endParaRPr lang="en-US" dirty="0">
              <a:solidFill>
                <a:prstClr val="white">
                  <a:lumMod val="65000"/>
                  <a:lumOff val="35000"/>
                </a:prstClr>
              </a:solidFill>
            </a:endParaRPr>
          </a:p>
        </p:txBody>
      </p:sp>
    </p:spTree>
    <p:extLst>
      <p:ext uri="{BB962C8B-B14F-4D97-AF65-F5344CB8AC3E}">
        <p14:creationId xmlns:p14="http://schemas.microsoft.com/office/powerpoint/2010/main" val="330043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a:solidFill>
                  <a:srgbClr val="FFFFFF"/>
                </a:solidFill>
              </a:rPr>
              <a:t>ABAC Model: Attributes</a:t>
            </a:r>
            <a:endParaRPr lang="en-US" sz="4778" dirty="0">
              <a:solidFill>
                <a:srgbClr val="FFFFFF"/>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640891676"/>
              </p:ext>
            </p:extLst>
          </p:nvPr>
        </p:nvGraphicFramePr>
        <p:xfrm>
          <a:off x="457200" y="1600200"/>
          <a:ext cx="8229600" cy="5121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24</a:t>
            </a:fld>
            <a:endParaRPr lang="en-US" dirty="0">
              <a:solidFill>
                <a:prstClr val="white">
                  <a:lumMod val="65000"/>
                  <a:lumOff val="35000"/>
                </a:prst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a:t>ABAC</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71735125"/>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灯片编号占位符 2"/>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25</a:t>
            </a:fld>
            <a:endParaRPr lang="en-US" dirty="0">
              <a:solidFill>
                <a:prstClr val="white">
                  <a:lumMod val="65000"/>
                  <a:lumOff val="35000"/>
                </a:prstClr>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0.pdf"/>
          <p:cNvPicPr>
            <a:picLocks noChangeAspect="1"/>
          </p:cNvPicPr>
          <p:nvPr/>
        </p:nvPicPr>
        <p:blipFill rotWithShape="1">
          <a:blip r:embed="rId3">
            <a:extLst>
              <a:ext uri="{28A0092B-C50C-407E-A947-70E740481C1C}">
                <a14:useLocalDpi xmlns:a14="http://schemas.microsoft.com/office/drawing/2010/main" val="0"/>
              </a:ext>
            </a:extLst>
          </a:blip>
          <a:srcRect t="7341" b="13744"/>
          <a:stretch/>
        </p:blipFill>
        <p:spPr>
          <a:xfrm>
            <a:off x="179512" y="303500"/>
            <a:ext cx="6264696" cy="6397883"/>
          </a:xfrm>
          <a:prstGeom prst="rect">
            <a:avLst/>
          </a:prstGeom>
          <a:solidFill>
            <a:schemeClr val="tx1"/>
          </a:solidFill>
        </p:spPr>
      </p:pic>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26</a:t>
            </a:fld>
            <a:endParaRPr lang="en-US" dirty="0">
              <a:solidFill>
                <a:prstClr val="white">
                  <a:lumMod val="65000"/>
                  <a:lumOff val="35000"/>
                </a:prstClr>
              </a:solidFill>
            </a:endParaRPr>
          </a:p>
        </p:txBody>
      </p:sp>
      <p:grpSp>
        <p:nvGrpSpPr>
          <p:cNvPr id="4" name="组合 3"/>
          <p:cNvGrpSpPr/>
          <p:nvPr/>
        </p:nvGrpSpPr>
        <p:grpSpPr>
          <a:xfrm>
            <a:off x="6529564" y="1268761"/>
            <a:ext cx="2308145" cy="5087590"/>
            <a:chOff x="5341391" y="936965"/>
            <a:chExt cx="2308145" cy="3953635"/>
          </a:xfrm>
        </p:grpSpPr>
        <p:sp>
          <p:nvSpPr>
            <p:cNvPr id="5" name="矩形 4"/>
            <p:cNvSpPr/>
            <p:nvPr/>
          </p:nvSpPr>
          <p:spPr>
            <a:xfrm>
              <a:off x="5341391" y="1263424"/>
              <a:ext cx="2308145" cy="362717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 name="矩形 5"/>
            <p:cNvSpPr/>
            <p:nvPr/>
          </p:nvSpPr>
          <p:spPr>
            <a:xfrm>
              <a:off x="5341391" y="936965"/>
              <a:ext cx="2308145" cy="395363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b="0" kern="1200" dirty="0">
                  <a:latin typeface="+mj-lt"/>
                </a:rPr>
                <a:t>ABAC allows very flexible policies to be specified</a:t>
              </a:r>
              <a:endParaRPr lang="en-US" dirty="0">
                <a:latin typeface="+mj-lt"/>
              </a:endParaRPr>
            </a:p>
            <a:p>
              <a:pPr marL="171450" lvl="1" indent="-171450" algn="l" defTabSz="755650" rtl="0">
                <a:lnSpc>
                  <a:spcPct val="90000"/>
                </a:lnSpc>
                <a:spcBef>
                  <a:spcPct val="0"/>
                </a:spcBef>
                <a:spcAft>
                  <a:spcPct val="15000"/>
                </a:spcAft>
                <a:buChar char="••"/>
              </a:pPr>
              <a:r>
                <a:rPr lang="en-US" dirty="0">
                  <a:latin typeface="+mj-lt"/>
                </a:rPr>
                <a:t>e.g. only users with affiliation of ZJU, security clearance of high, age older than 40 can access files with  owner ZJU, classification “top secret” or below, during workdays 9am-5pm.</a:t>
              </a:r>
              <a:endParaRPr lang="en-US" b="0" kern="1200" dirty="0">
                <a:latin typeface="+mj-lt"/>
              </a:endParaRPr>
            </a:p>
          </p:txBody>
        </p:sp>
      </p:grpSp>
    </p:spTree>
  </p:cSld>
  <p:clrMapOvr>
    <a:masterClrMapping/>
  </p:clrMapOvr>
  <p:transition spd="med">
    <p:wipe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a:solidFill>
                  <a:schemeClr val="tx1"/>
                </a:solidFill>
              </a:rPr>
              <a:t>ABAC Policies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050116719"/>
              </p:ext>
            </p:extLst>
          </p:nvPr>
        </p:nvGraphicFramePr>
        <p:xfrm>
          <a:off x="457200" y="1556792"/>
          <a:ext cx="8229600" cy="50405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灯片编号占位符 2"/>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27</a:t>
            </a:fld>
            <a:endParaRPr lang="en-US" dirty="0">
              <a:solidFill>
                <a:prstClr val="white">
                  <a:lumMod val="65000"/>
                  <a:lumOff val="35000"/>
                </a:prstClr>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RBAC vs ABAC</a:t>
            </a:r>
            <a:endParaRPr lang="zh-CN" altLang="en-US" dirty="0"/>
          </a:p>
        </p:txBody>
      </p:sp>
      <p:sp>
        <p:nvSpPr>
          <p:cNvPr id="3" name="内容占位符 2"/>
          <p:cNvSpPr>
            <a:spLocks noGrp="1"/>
          </p:cNvSpPr>
          <p:nvPr>
            <p:ph idx="1"/>
          </p:nvPr>
        </p:nvSpPr>
        <p:spPr/>
        <p:txBody>
          <a:bodyPr/>
          <a:lstStyle/>
          <a:p>
            <a:r>
              <a:rPr lang="en-US" altLang="zh-CN" dirty="0"/>
              <a:t>RBAC is simpler and more efficient at runtime</a:t>
            </a:r>
          </a:p>
          <a:p>
            <a:r>
              <a:rPr lang="en-US" altLang="zh-CN" dirty="0"/>
              <a:t>RBAC is for coarse-grained access control; ABAC is for fine-grained access control</a:t>
            </a:r>
          </a:p>
          <a:p>
            <a:pPr lvl="1"/>
            <a:r>
              <a:rPr lang="en-US" altLang="zh-CN" dirty="0"/>
              <a:t>e.g., RBAC can be used to give all teachers (not students) access to a database; ABAC can be used to give teachers access to a database if they are at School X and teach Grade Y, during 9am to 5pm workdays</a:t>
            </a:r>
          </a:p>
          <a:p>
            <a:r>
              <a:rPr lang="en-US" altLang="zh-CN" dirty="0"/>
              <a:t>RBAC and ABAC can be used together </a:t>
            </a:r>
            <a:r>
              <a:rPr lang="en-US" altLang="zh-CN" dirty="0" err="1"/>
              <a:t>hierarchally</a:t>
            </a:r>
            <a:endParaRPr lang="en-US" altLang="zh-CN" dirty="0"/>
          </a:p>
          <a:p>
            <a:pPr lvl="1"/>
            <a:r>
              <a:rPr lang="en-US" altLang="zh-CN" dirty="0"/>
              <a:t>e.g., RBAC controls who can see what modules; ABAC controls access to what a user can see (or can do) inside of a module. </a:t>
            </a:r>
          </a:p>
          <a:p>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28</a:t>
            </a:fld>
            <a:endParaRPr lang="en-US" dirty="0">
              <a:solidFill>
                <a:prstClr val="white">
                  <a:lumMod val="65000"/>
                  <a:lumOff val="35000"/>
                </a:prstClr>
              </a:solidFill>
            </a:endParaRPr>
          </a:p>
        </p:txBody>
      </p:sp>
    </p:spTree>
    <p:extLst>
      <p:ext uri="{BB962C8B-B14F-4D97-AF65-F5344CB8AC3E}">
        <p14:creationId xmlns:p14="http://schemas.microsoft.com/office/powerpoint/2010/main" val="18250799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652120" y="1268760"/>
            <a:ext cx="3240360" cy="5328592"/>
          </a:xfrm>
        </p:spPr>
        <p:txBody>
          <a:bodyPr>
            <a:normAutofit/>
          </a:bodyPr>
          <a:lstStyle/>
          <a:p>
            <a:pPr marL="342900" lvl="1" indent="-342900">
              <a:buFont typeface="Arial" pitchFamily="34" charset="0"/>
              <a:buChar char="•"/>
            </a:pPr>
            <a:r>
              <a:rPr lang="en-AU" sz="2400" dirty="0"/>
              <a:t>Attribute-based access control</a:t>
            </a:r>
          </a:p>
          <a:p>
            <a:pPr lvl="1"/>
            <a:r>
              <a:rPr lang="en-AU" sz="1500" dirty="0"/>
              <a:t>Attributes</a:t>
            </a:r>
          </a:p>
          <a:p>
            <a:pPr lvl="1"/>
            <a:r>
              <a:rPr lang="en-AU" sz="1500" dirty="0"/>
              <a:t>ABAC logical architecture</a:t>
            </a:r>
          </a:p>
          <a:p>
            <a:pPr lvl="1"/>
            <a:r>
              <a:rPr lang="en-AU" sz="1500" dirty="0"/>
              <a:t>ABAC policies</a:t>
            </a:r>
          </a:p>
        </p:txBody>
      </p:sp>
      <p:sp>
        <p:nvSpPr>
          <p:cNvPr id="2" name="Content Placeholder 1"/>
          <p:cNvSpPr>
            <a:spLocks noGrp="1"/>
          </p:cNvSpPr>
          <p:nvPr>
            <p:ph sz="quarter" idx="13"/>
          </p:nvPr>
        </p:nvSpPr>
        <p:spPr>
          <a:xfrm>
            <a:off x="179512" y="1268760"/>
            <a:ext cx="4041648" cy="5373216"/>
          </a:xfrm>
        </p:spPr>
        <p:txBody>
          <a:bodyPr>
            <a:normAutofit fontScale="92500"/>
          </a:bodyPr>
          <a:lstStyle/>
          <a:p>
            <a:r>
              <a:rPr lang="en-US" dirty="0"/>
              <a:t>Access control principles</a:t>
            </a:r>
          </a:p>
          <a:p>
            <a:pPr lvl="1"/>
            <a:r>
              <a:rPr lang="en-US" dirty="0"/>
              <a:t>Access control context</a:t>
            </a:r>
          </a:p>
          <a:p>
            <a:pPr lvl="1"/>
            <a:r>
              <a:rPr lang="en-US" dirty="0"/>
              <a:t>Access control policies</a:t>
            </a:r>
          </a:p>
          <a:p>
            <a:r>
              <a:rPr lang="en-US" dirty="0"/>
              <a:t>Subjects, objects, and access rights</a:t>
            </a:r>
          </a:p>
          <a:p>
            <a:r>
              <a:rPr lang="en-US" dirty="0"/>
              <a:t>Discretionary access control</a:t>
            </a:r>
          </a:p>
          <a:p>
            <a:pPr lvl="1"/>
            <a:r>
              <a:rPr lang="en-US" dirty="0"/>
              <a:t>Access control model</a:t>
            </a:r>
          </a:p>
          <a:p>
            <a:pPr lvl="1"/>
            <a:r>
              <a:rPr lang="en-US" dirty="0"/>
              <a:t>Protection domains</a:t>
            </a:r>
          </a:p>
          <a:p>
            <a:r>
              <a:rPr lang="en-US" dirty="0"/>
              <a:t>UNIX file access control</a:t>
            </a:r>
          </a:p>
          <a:p>
            <a:pPr lvl="1"/>
            <a:r>
              <a:rPr lang="en-US" dirty="0"/>
              <a:t>Traditional UNIX file access control</a:t>
            </a:r>
          </a:p>
          <a:p>
            <a:pPr lvl="1"/>
            <a:r>
              <a:rPr lang="en-US" dirty="0"/>
              <a:t>Access control lists in UNIX</a:t>
            </a:r>
          </a:p>
          <a:p>
            <a:r>
              <a:rPr lang="en-US" dirty="0"/>
              <a:t>Role-based access control</a:t>
            </a:r>
          </a:p>
          <a:p>
            <a:pPr lvl="1"/>
            <a:r>
              <a:rPr lang="en-US" dirty="0"/>
              <a:t>RBAC reference models</a:t>
            </a:r>
          </a:p>
        </p:txBody>
      </p:sp>
      <p:pic>
        <p:nvPicPr>
          <p:cNvPr id="8" name="Picture 7"/>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635896" y="2564904"/>
            <a:ext cx="1872208" cy="1604244"/>
          </a:xfrm>
          <a:prstGeom prst="round1Rect">
            <a:avLst/>
          </a:prstGeom>
          <a:effectLst>
            <a:softEdge rad="127000"/>
          </a:effectLst>
        </p:spPr>
      </p:pic>
      <p:sp>
        <p:nvSpPr>
          <p:cNvPr id="3" name="灯片编号占位符 2"/>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29</a:t>
            </a:fld>
            <a:endParaRPr lang="en-US" dirty="0">
              <a:solidFill>
                <a:prstClr val="white">
                  <a:lumMod val="65000"/>
                  <a:lumOff val="35000"/>
                </a:prst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a:effectLst>
                  <a:outerShdw blurRad="38100" dist="38100" dir="2700000" algn="tl">
                    <a:srgbClr val="0064E2"/>
                  </a:outerShdw>
                </a:effectLst>
              </a:rPr>
              <a:t>   </a:t>
            </a:r>
            <a:r>
              <a:rPr lang="en-GB" dirty="0">
                <a:solidFill>
                  <a:schemeClr val="tx1"/>
                </a:solidFill>
              </a:rPr>
              <a:t>Access Control Policies</a:t>
            </a:r>
            <a:endParaRPr lang="en-US" dirty="0">
              <a:solidFill>
                <a:schemeClr val="tx1"/>
              </a:solidFill>
            </a:endParaRPr>
          </a:p>
        </p:txBody>
      </p:sp>
      <p:sp>
        <p:nvSpPr>
          <p:cNvPr id="2" name="Content Placeholder 1"/>
          <p:cNvSpPr>
            <a:spLocks noGrp="1"/>
          </p:cNvSpPr>
          <p:nvPr>
            <p:ph sz="half" idx="2"/>
          </p:nvPr>
        </p:nvSpPr>
        <p:spPr/>
        <p:txBody>
          <a:bodyPr>
            <a:normAutofit/>
          </a:bodyPr>
          <a:lstStyle/>
          <a:p>
            <a:r>
              <a:rPr lang="en-US" dirty="0"/>
              <a:t>Role-Based Access Control (RBAC)</a:t>
            </a:r>
          </a:p>
          <a:p>
            <a:pPr lvl="1"/>
            <a:r>
              <a:rPr lang="en-US" dirty="0"/>
              <a:t>Controls access based on the roles that users have within the system and on rules stating what accesses are allowed to users in given roles</a:t>
            </a:r>
          </a:p>
          <a:p>
            <a:r>
              <a:rPr lang="en-US" dirty="0"/>
              <a:t>Attribute-Based Access Control (ABAC)</a:t>
            </a:r>
          </a:p>
          <a:p>
            <a:pPr lvl="1"/>
            <a:r>
              <a:rPr lang="en-US" dirty="0"/>
              <a:t>Controls access based on attributes of the user, the resource to be accessed, and current environmental conditions</a:t>
            </a:r>
          </a:p>
        </p:txBody>
      </p:sp>
      <p:sp>
        <p:nvSpPr>
          <p:cNvPr id="3" name="Content Placeholder 2"/>
          <p:cNvSpPr>
            <a:spLocks noGrp="1"/>
          </p:cNvSpPr>
          <p:nvPr>
            <p:ph sz="quarter" idx="13"/>
          </p:nvPr>
        </p:nvSpPr>
        <p:spPr>
          <a:xfrm>
            <a:off x="365760" y="1600200"/>
            <a:ext cx="4206240" cy="5257800"/>
          </a:xfrm>
        </p:spPr>
        <p:txBody>
          <a:bodyPr>
            <a:normAutofit/>
          </a:bodyPr>
          <a:lstStyle/>
          <a:p>
            <a:r>
              <a:rPr lang="en-US" dirty="0"/>
              <a:t>Discretionary Access Control (DAC)</a:t>
            </a:r>
          </a:p>
          <a:p>
            <a:pPr lvl="1"/>
            <a:r>
              <a:rPr lang="en-US" dirty="0"/>
              <a:t>Controls access based on the identity of the requestor and on access rules (authorizations) stating what requestors are (or are not) allowed to do</a:t>
            </a:r>
          </a:p>
          <a:p>
            <a:pPr lvl="1"/>
            <a:r>
              <a:rPr lang="en-US" dirty="0"/>
              <a:t>A user may grant access rights to another user</a:t>
            </a:r>
          </a:p>
          <a:p>
            <a:r>
              <a:rPr lang="en-US" dirty="0"/>
              <a:t>Mandatory Access Control (MAC)</a:t>
            </a:r>
          </a:p>
          <a:p>
            <a:pPr lvl="1"/>
            <a:r>
              <a:rPr lang="en-US" dirty="0"/>
              <a:t>Controls access based on comparing security labels with security clearances </a:t>
            </a:r>
          </a:p>
          <a:p>
            <a:pPr lvl="1"/>
            <a:r>
              <a:rPr lang="en-US" altLang="zh-CN" dirty="0"/>
              <a:t>A user may not grant access rights to another user</a:t>
            </a:r>
          </a:p>
          <a:p>
            <a:pPr lvl="1"/>
            <a:r>
              <a:rPr lang="en-US" altLang="zh-CN" dirty="0"/>
              <a:t>Discussed in CH13</a:t>
            </a:r>
          </a:p>
        </p:txBody>
      </p:sp>
      <p:sp>
        <p:nvSpPr>
          <p:cNvPr id="4" name="灯片编号占位符 3"/>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3</a:t>
            </a:fld>
            <a:endParaRPr lang="en-US" dirty="0">
              <a:solidFill>
                <a:prstClr val="white">
                  <a:lumMod val="65000"/>
                  <a:lumOff val="35000"/>
                </a:prstClr>
              </a:solidFill>
            </a:endParaRPr>
          </a:p>
        </p:txBody>
      </p:sp>
    </p:spTree>
  </p:cSld>
  <p:clrMapOvr>
    <a:masterClrMapping/>
  </p:clrMapOvr>
  <p:transition spd="med">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a:solidFill>
                  <a:schemeClr val="tx1"/>
                </a:solidFill>
              </a:rPr>
              <a:t>Subjects, Objects, and Access Rights</a:t>
            </a:r>
            <a:endParaRPr lang="en-US" dirty="0">
              <a:solidFill>
                <a:schemeClr val="tx1"/>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979574458"/>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z="1400" smtClean="0">
                <a:solidFill>
                  <a:prstClr val="white">
                    <a:lumMod val="65000"/>
                    <a:lumOff val="35000"/>
                  </a:prstClr>
                </a:solidFill>
              </a:rPr>
              <a:pPr/>
              <a:t>4</a:t>
            </a:fld>
            <a:endParaRPr lang="en-US" sz="1400" dirty="0">
              <a:solidFill>
                <a:prstClr val="white">
                  <a:lumMod val="65000"/>
                  <a:lumOff val="35000"/>
                </a:prst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rgbClr val="FFD059"/>
                </a:solidFill>
                <a:effectLst/>
              </a:rPr>
              <a:t>Discretionary </a:t>
            </a:r>
            <a:r>
              <a:rPr kumimoji="1" lang="en-GB" sz="4300" dirty="0">
                <a:solidFill>
                  <a:srgbClr val="FFD059"/>
                </a:solidFill>
                <a:effectLst/>
              </a:rPr>
              <a:t>Access Control (DAC) </a:t>
            </a:r>
            <a:endParaRPr kumimoji="1" lang="en-US" sz="4300" dirty="0">
              <a:solidFill>
                <a:srgbClr val="FFD059"/>
              </a:solidFill>
              <a:effectLst/>
            </a:endParaRPr>
          </a:p>
        </p:txBody>
      </p:sp>
      <p:sp>
        <p:nvSpPr>
          <p:cNvPr id="225283" name="Rectangle 3"/>
          <p:cNvSpPr>
            <a:spLocks noGrp="1" noChangeArrowheads="1"/>
          </p:cNvSpPr>
          <p:nvPr>
            <p:ph idx="1"/>
          </p:nvPr>
        </p:nvSpPr>
        <p:spPr>
          <a:xfrm>
            <a:off x="457200" y="1628800"/>
            <a:ext cx="8229600" cy="2506698"/>
          </a:xfrm>
        </p:spPr>
        <p:txBody>
          <a:bodyPr wrap="square" numCol="1" anchor="t" anchorCtr="0" compatLnSpc="1">
            <a:prstTxWarp prst="textNoShape">
              <a:avLst/>
            </a:prstTxWarp>
            <a:normAutofit/>
          </a:bodyPr>
          <a:lstStyle/>
          <a:p>
            <a:pPr eaLnBrk="1" hangingPunct="1">
              <a:buSzPct val="120000"/>
              <a:defRPr/>
            </a:pPr>
            <a:r>
              <a:rPr lang="en-US" dirty="0">
                <a:effectLst>
                  <a:outerShdw blurRad="38100" dist="38100" dir="2700000" algn="tl">
                    <a:srgbClr val="0064E2"/>
                  </a:outerShdw>
                </a:effectLst>
              </a:rPr>
              <a:t>A user may enable another user to access some resource</a:t>
            </a:r>
          </a:p>
          <a:p>
            <a:pPr marL="342900" lvl="1" indent="-342900">
              <a:buSzPct val="120000"/>
              <a:buFont typeface="Arial" pitchFamily="34" charset="0"/>
              <a:buChar char="•"/>
              <a:defRPr/>
            </a:pPr>
            <a:r>
              <a:rPr lang="en-US" sz="2400" dirty="0">
                <a:effectLst>
                  <a:outerShdw blurRad="38100" dist="38100" dir="2700000" algn="tl">
                    <a:srgbClr val="0064E2"/>
                  </a:outerShdw>
                </a:effectLst>
              </a:rPr>
              <a:t>The Access </a:t>
            </a:r>
            <a:r>
              <a:rPr lang="en-US" altLang="zh-CN" sz="2400" dirty="0">
                <a:effectLst>
                  <a:outerShdw blurRad="38100" dist="38100" dir="2700000" algn="tl">
                    <a:srgbClr val="0064E2"/>
                  </a:outerShdw>
                </a:effectLst>
              </a:rPr>
              <a:t>Control</a:t>
            </a:r>
            <a:r>
              <a:rPr lang="en-US" sz="2400" dirty="0">
                <a:effectLst>
                  <a:outerShdw blurRad="38100" dist="38100" dir="2700000" algn="tl">
                    <a:srgbClr val="0064E2"/>
                  </a:outerShdw>
                </a:effectLst>
              </a:rPr>
              <a:t> Matrix</a:t>
            </a:r>
          </a:p>
          <a:p>
            <a:pPr marL="1028700" lvl="3" indent="-342900">
              <a:defRPr/>
            </a:pPr>
            <a:r>
              <a:rPr lang="en-US" sz="2100" dirty="0">
                <a:effectLst>
                  <a:outerShdw blurRad="38100" dist="38100" dir="2700000" algn="tl">
                    <a:srgbClr val="0064E2"/>
                  </a:outerShdw>
                </a:effectLst>
              </a:rPr>
              <a:t>Each entry indicates the access rights of a particular subject for a particular object</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5</a:t>
            </a:fld>
            <a:endParaRPr lang="en-US" dirty="0">
              <a:solidFill>
                <a:prstClr val="white">
                  <a:lumMod val="65000"/>
                  <a:lumOff val="35000"/>
                </a:prstClr>
              </a:solidFill>
            </a:endParaRPr>
          </a:p>
        </p:txBody>
      </p:sp>
      <p:pic>
        <p:nvPicPr>
          <p:cNvPr id="5" name="图片 4">
            <a:extLst>
              <a:ext uri="{FF2B5EF4-FFF2-40B4-BE49-F238E27FC236}">
                <a16:creationId xmlns:a16="http://schemas.microsoft.com/office/drawing/2014/main" id="{045C8D6B-DA08-4B09-AB41-51F437D2E49B}"/>
              </a:ext>
            </a:extLst>
          </p:cNvPr>
          <p:cNvPicPr>
            <a:picLocks noChangeAspect="1"/>
          </p:cNvPicPr>
          <p:nvPr/>
        </p:nvPicPr>
        <p:blipFill>
          <a:blip r:embed="rId3"/>
          <a:stretch>
            <a:fillRect/>
          </a:stretch>
        </p:blipFill>
        <p:spPr>
          <a:xfrm>
            <a:off x="1536371" y="3639183"/>
            <a:ext cx="6071257" cy="29324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6615" t="36204" r="16045"/>
          <a:stretch/>
        </p:blipFill>
        <p:spPr>
          <a:xfrm>
            <a:off x="343222" y="332656"/>
            <a:ext cx="8557663" cy="6264696"/>
          </a:xfrm>
          <a:prstGeom prst="rect">
            <a:avLst/>
          </a:prstGeom>
          <a:solidFill>
            <a:schemeClr val="tx1"/>
          </a:solidFill>
        </p:spPr>
      </p:pic>
      <p:sp>
        <p:nvSpPr>
          <p:cNvPr id="2" name="灯片编号占位符 1"/>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6</a:t>
            </a:fld>
            <a:endParaRPr lang="en-US" dirty="0">
              <a:solidFill>
                <a:prstClr val="white">
                  <a:lumMod val="65000"/>
                  <a:lumOff val="35000"/>
                </a:prstClr>
              </a:solidFill>
            </a:endParaRPr>
          </a:p>
        </p:txBody>
      </p:sp>
    </p:spTree>
  </p:cSld>
  <p:clrMapOvr>
    <a:masterClrMapping/>
  </p:clrMapOvr>
  <p:transition spd="med">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4.1  </a:t>
            </a:r>
          </a:p>
          <a:p>
            <a:pPr algn="ctr"/>
            <a:endParaRPr lang="en-US" sz="3200" dirty="0">
              <a:latin typeface="+mn-lt"/>
            </a:endParaRPr>
          </a:p>
          <a:p>
            <a:pPr algn="ctr"/>
            <a:r>
              <a:rPr lang="en-US" sz="3200" dirty="0">
                <a:latin typeface="+mn-lt"/>
              </a:rPr>
              <a:t>Authorization Table </a:t>
            </a:r>
          </a:p>
          <a:p>
            <a:pPr algn="ctr"/>
            <a:r>
              <a:rPr lang="en-US" sz="3200" dirty="0">
                <a:latin typeface="+mn-lt"/>
              </a:rPr>
              <a:t>for Files in Figure 4.2 </a:t>
            </a:r>
          </a:p>
        </p:txBody>
      </p:sp>
      <p:sp>
        <p:nvSpPr>
          <p:cNvPr id="2" name="灯片编号占位符 1"/>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7</a:t>
            </a:fld>
            <a:endParaRPr lang="en-US" dirty="0">
              <a:solidFill>
                <a:prstClr val="white">
                  <a:lumMod val="65000"/>
                  <a:lumOff val="35000"/>
                </a:prstClr>
              </a:solidFill>
            </a:endParaRPr>
          </a:p>
        </p:txBody>
      </p:sp>
    </p:spTree>
  </p:cSld>
  <p:clrMapOvr>
    <a:masterClrMapping/>
  </p:clrMapOvr>
  <p:transition spd="med">
    <p:pull dir="l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7913" t="16851" r="15339" b="30594"/>
          <a:stretch/>
        </p:blipFill>
        <p:spPr>
          <a:xfrm>
            <a:off x="38747" y="1616282"/>
            <a:ext cx="9135478" cy="4740068"/>
          </a:xfrm>
          <a:prstGeom prst="rect">
            <a:avLst/>
          </a:prstGeom>
          <a:solidFill>
            <a:schemeClr val="tx1"/>
          </a:solidFill>
        </p:spPr>
      </p:pic>
      <p:sp>
        <p:nvSpPr>
          <p:cNvPr id="2" name="灯片编号占位符 1"/>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8</a:t>
            </a:fld>
            <a:endParaRPr lang="en-US" dirty="0">
              <a:solidFill>
                <a:prstClr val="white">
                  <a:lumMod val="65000"/>
                  <a:lumOff val="35000"/>
                </a:prstClr>
              </a:solidFill>
            </a:endParaRPr>
          </a:p>
        </p:txBody>
      </p:sp>
      <p:sp>
        <p:nvSpPr>
          <p:cNvPr id="4" name="Rectangle 2">
            <a:extLst>
              <a:ext uri="{FF2B5EF4-FFF2-40B4-BE49-F238E27FC236}">
                <a16:creationId xmlns:a16="http://schemas.microsoft.com/office/drawing/2014/main" id="{5592B89C-0309-477A-9EEA-D7C8A13107DE}"/>
              </a:ext>
            </a:extLst>
          </p:cNvPr>
          <p:cNvSpPr>
            <a:spLocks noGrp="1" noChangeArrowheads="1"/>
          </p:cNvSpPr>
          <p:nvPr>
            <p:ph type="title"/>
          </p:nvPr>
        </p:nvSpPr>
        <p:spPr>
          <a:xfrm>
            <a:off x="457200" y="-298450"/>
            <a:ext cx="8229600" cy="1600200"/>
          </a:xfrm>
        </p:spPr>
        <p:txBody>
          <a:bodyPr wrap="square" numCol="1" anchorCtr="0" compatLnSpc="1">
            <a:prstTxWarp prst="textNoShape">
              <a:avLst/>
            </a:prstTxWarp>
            <a:normAutofit/>
          </a:bodyPr>
          <a:lstStyle/>
          <a:p>
            <a:pPr eaLnBrk="1" hangingPunct="1">
              <a:defRPr/>
            </a:pPr>
            <a:r>
              <a:rPr lang="en-US" sz="4300" dirty="0">
                <a:solidFill>
                  <a:srgbClr val="FFD059"/>
                </a:solidFill>
                <a:effectLst/>
              </a:rPr>
              <a:t>Extended Access Control Matrix</a:t>
            </a:r>
            <a:endParaRPr kumimoji="1" lang="en-US" sz="4300" dirty="0">
              <a:solidFill>
                <a:srgbClr val="FFD059"/>
              </a:solidFill>
              <a:effectLst/>
            </a:endParaRPr>
          </a:p>
        </p:txBody>
      </p:sp>
    </p:spTree>
  </p:cSld>
  <p:clrMapOvr>
    <a:masterClrMapping/>
  </p:clrMapOvr>
  <p:transition spd="med">
    <p:pull dir="l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graphicFrame>
        <p:nvGraphicFramePr>
          <p:cNvPr id="3" name="Object 2"/>
          <p:cNvGraphicFramePr>
            <a:graphicFrameLocks noChangeAspect="1"/>
          </p:cNvGraphicFramePr>
          <p:nvPr>
            <p:extLst/>
          </p:nvPr>
        </p:nvGraphicFramePr>
        <p:xfrm>
          <a:off x="107504" y="404664"/>
          <a:ext cx="7602220" cy="6237312"/>
        </p:xfrm>
        <a:graphic>
          <a:graphicData uri="http://schemas.openxmlformats.org/presentationml/2006/ole">
            <mc:AlternateContent xmlns:mc="http://schemas.openxmlformats.org/markup-compatibility/2006">
              <mc:Choice xmlns:v="urn:schemas-microsoft-com:vml" Requires="v">
                <p:oleObj spid="_x0000_s45110" name="Document" r:id="rId4" imgW="6083076" imgH="4990916" progId="Word.Document.12">
                  <p:embed/>
                </p:oleObj>
              </mc:Choice>
              <mc:Fallback>
                <p:oleObj name="Document" r:id="rId4" imgW="6083076" imgH="4990916" progId="Word.Document.12">
                  <p:embed/>
                  <p:pic>
                    <p:nvPicPr>
                      <p:cNvPr id="0" name="Picture 4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504" y="404664"/>
                        <a:ext cx="7602220" cy="62373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4.2</a:t>
            </a:r>
          </a:p>
          <a:p>
            <a:pPr algn="ctr"/>
            <a:endParaRPr lang="en-US" b="1" dirty="0">
              <a:latin typeface="+mn-lt"/>
            </a:endParaRPr>
          </a:p>
          <a:p>
            <a:pPr algn="ctr"/>
            <a:r>
              <a:rPr lang="en-US" b="1" dirty="0">
                <a:latin typeface="+mn-lt"/>
              </a:rPr>
              <a:t>  Access Control System Commands</a:t>
            </a:r>
          </a:p>
          <a:p>
            <a:endParaRPr lang="en-US" dirty="0"/>
          </a:p>
        </p:txBody>
      </p:sp>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9</a:t>
            </a:fld>
            <a:endParaRPr lang="en-US" dirty="0">
              <a:solidFill>
                <a:prstClr val="white">
                  <a:lumMod val="65000"/>
                  <a:lumOff val="35000"/>
                </a:prstClr>
              </a:solidFill>
            </a:endParaRPr>
          </a:p>
        </p:txBody>
      </p:sp>
    </p:spTree>
    <p:extLst>
      <p:ext uri="{BB962C8B-B14F-4D97-AF65-F5344CB8AC3E}">
        <p14:creationId xmlns:p14="http://schemas.microsoft.com/office/powerpoint/2010/main" val="2237005663"/>
      </p:ext>
    </p:extLst>
  </p:cSld>
  <p:clrMapOvr>
    <a:masterClrMapping/>
  </p:clrMapOvr>
  <p:transition spd="med">
    <p:wipe dir="d"/>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24442</TotalTime>
  <Words>9432</Words>
  <Application>Microsoft Office PowerPoint</Application>
  <PresentationFormat>全屏显示(4:3)</PresentationFormat>
  <Paragraphs>791</Paragraphs>
  <Slides>29</Slides>
  <Notes>26</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37" baseType="lpstr">
      <vt:lpstr>Arial</vt:lpstr>
      <vt:lpstr>Century Gothic</vt:lpstr>
      <vt:lpstr>Courier New</vt:lpstr>
      <vt:lpstr>Palatino Linotype</vt:lpstr>
      <vt:lpstr>Times New Roman</vt:lpstr>
      <vt:lpstr>Wingdings</vt:lpstr>
      <vt:lpstr>Executive</vt:lpstr>
      <vt:lpstr>Document</vt:lpstr>
      <vt:lpstr>Chapter 4</vt:lpstr>
      <vt:lpstr>Authentication vs. Access Control</vt:lpstr>
      <vt:lpstr>   Access Control Policies</vt:lpstr>
      <vt:lpstr>Subjects, Objects, and Access Rights</vt:lpstr>
      <vt:lpstr>Discretionary Access Control (DAC) </vt:lpstr>
      <vt:lpstr>PowerPoint 演示文稿</vt:lpstr>
      <vt:lpstr>PowerPoint 演示文稿</vt:lpstr>
      <vt:lpstr>Extended Access Control Matrix</vt:lpstr>
      <vt:lpstr>PowerPoint 演示文稿</vt:lpstr>
      <vt:lpstr>Table 4.2 Explanations</vt:lpstr>
      <vt:lpstr>Quiz: DAC</vt:lpstr>
      <vt:lpstr>DAC Example: UNIX File Access Control</vt:lpstr>
      <vt:lpstr>PowerPoint 演示文稿</vt:lpstr>
      <vt:lpstr>The Other 3 bits: setuid &amp; setgid </vt:lpstr>
      <vt:lpstr>Drawbacks of Permission Bits</vt:lpstr>
      <vt:lpstr> Access Control Lists (ACLs) in UNIX</vt:lpstr>
      <vt:lpstr>PowerPoint 演示文稿</vt:lpstr>
      <vt:lpstr>PowerPoint 演示文稿</vt:lpstr>
      <vt:lpstr>PowerPoint 演示文稿</vt:lpstr>
      <vt:lpstr>Table 4.3 Scope RBAC Models</vt:lpstr>
      <vt:lpstr>PowerPoint 演示文稿</vt:lpstr>
      <vt:lpstr>Constraints - RBAC</vt:lpstr>
      <vt:lpstr>Attribute-Based Access Control (ABAC)</vt:lpstr>
      <vt:lpstr>ABAC Model: Attributes</vt:lpstr>
      <vt:lpstr>ABAC</vt:lpstr>
      <vt:lpstr>PowerPoint 演示文稿</vt:lpstr>
      <vt:lpstr>ABAC Policies</vt:lpstr>
      <vt:lpstr>RBAC vs ABAC</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Zonghua Gu</cp:lastModifiedBy>
  <cp:revision>239</cp:revision>
  <dcterms:created xsi:type="dcterms:W3CDTF">2014-08-18T18:06:55Z</dcterms:created>
  <dcterms:modified xsi:type="dcterms:W3CDTF">2019-05-16T02:01:23Z</dcterms:modified>
</cp:coreProperties>
</file>

<file path=docProps/thumbnail.jpeg>
</file>